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Dosis"/>
      <p:regular r:id="rId26"/>
      <p:bold r:id="rId27"/>
    </p:embeddedFont>
    <p:embeddedFont>
      <p:font typeface="Roboto"/>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Dosis-regular.fntdata"/><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font" Target="fonts/Dosi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Nunito-bold.fntdata"/><Relationship Id="rId10" Type="http://schemas.openxmlformats.org/officeDocument/2006/relationships/slide" Target="slides/slide3.xml"/><Relationship Id="rId32" Type="http://schemas.openxmlformats.org/officeDocument/2006/relationships/font" Target="fonts/Nunito-regular.fntdata"/><Relationship Id="rId13" Type="http://schemas.openxmlformats.org/officeDocument/2006/relationships/slide" Target="slides/slide6.xml"/><Relationship Id="rId35" Type="http://schemas.openxmlformats.org/officeDocument/2006/relationships/font" Target="fonts/Nunito-boldItalic.fntdata"/><Relationship Id="rId12" Type="http://schemas.openxmlformats.org/officeDocument/2006/relationships/slide" Target="slides/slide5.xml"/><Relationship Id="rId34" Type="http://schemas.openxmlformats.org/officeDocument/2006/relationships/font" Target="fonts/Nuni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092b86368_1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5092b86368_17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092b86368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5092b86368_7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092b86368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5092b86368_7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092b86368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5092b86368_7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092b86368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5092b86368_7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092b8636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5092b86368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092b86368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5092b86368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092b8636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5092b86368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092b86368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5092b86368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092b8636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5092b86368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092b86368_1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5092b86368_17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092b86368_1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5092b86368_17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092b863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5092b8636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092b86368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5092b86368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092b86368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5092b86368_1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092b86368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5092b86368_1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092b86368_1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5092b86368_1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092b8636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5092b86368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12175"/>
            <a:ext cx="76323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None/>
              <a:defRPr sz="2200">
                <a:solidFill>
                  <a:schemeClr val="lt1"/>
                </a:solidFill>
              </a:defRPr>
            </a:lvl2pPr>
            <a:lvl3pPr lvl="2" algn="ctr">
              <a:lnSpc>
                <a:spcPct val="100000"/>
              </a:lnSpc>
              <a:spcBef>
                <a:spcPts val="0"/>
              </a:spcBef>
              <a:spcAft>
                <a:spcPts val="0"/>
              </a:spcAft>
              <a:buClr>
                <a:schemeClr val="lt1"/>
              </a:buClr>
              <a:buSzPts val="2200"/>
              <a:buNone/>
              <a:defRPr sz="2200">
                <a:solidFill>
                  <a:schemeClr val="lt1"/>
                </a:solidFill>
              </a:defRPr>
            </a:lvl3pPr>
            <a:lvl4pPr lvl="3" algn="ctr">
              <a:lnSpc>
                <a:spcPct val="100000"/>
              </a:lnSpc>
              <a:spcBef>
                <a:spcPts val="0"/>
              </a:spcBef>
              <a:spcAft>
                <a:spcPts val="0"/>
              </a:spcAft>
              <a:buClr>
                <a:schemeClr val="lt1"/>
              </a:buClr>
              <a:buSzPts val="2200"/>
              <a:buNone/>
              <a:defRPr sz="2200">
                <a:solidFill>
                  <a:schemeClr val="lt1"/>
                </a:solidFill>
              </a:defRPr>
            </a:lvl4pPr>
            <a:lvl5pPr lvl="4" algn="ctr">
              <a:lnSpc>
                <a:spcPct val="100000"/>
              </a:lnSpc>
              <a:spcBef>
                <a:spcPts val="0"/>
              </a:spcBef>
              <a:spcAft>
                <a:spcPts val="0"/>
              </a:spcAft>
              <a:buClr>
                <a:schemeClr val="lt1"/>
              </a:buClr>
              <a:buSzPts val="2200"/>
              <a:buNone/>
              <a:defRPr sz="2200">
                <a:solidFill>
                  <a:schemeClr val="lt1"/>
                </a:solidFill>
              </a:defRPr>
            </a:lvl5pPr>
            <a:lvl6pPr lvl="5" algn="ctr">
              <a:lnSpc>
                <a:spcPct val="100000"/>
              </a:lnSpc>
              <a:spcBef>
                <a:spcPts val="0"/>
              </a:spcBef>
              <a:spcAft>
                <a:spcPts val="0"/>
              </a:spcAft>
              <a:buClr>
                <a:schemeClr val="lt1"/>
              </a:buClr>
              <a:buSzPts val="2200"/>
              <a:buNone/>
              <a:defRPr sz="2200">
                <a:solidFill>
                  <a:schemeClr val="lt1"/>
                </a:solidFill>
              </a:defRPr>
            </a:lvl6pPr>
            <a:lvl7pPr lvl="6" algn="ctr">
              <a:lnSpc>
                <a:spcPct val="100000"/>
              </a:lnSpc>
              <a:spcBef>
                <a:spcPts val="0"/>
              </a:spcBef>
              <a:spcAft>
                <a:spcPts val="0"/>
              </a:spcAft>
              <a:buClr>
                <a:schemeClr val="lt1"/>
              </a:buClr>
              <a:buSzPts val="2200"/>
              <a:buNone/>
              <a:defRPr sz="2200">
                <a:solidFill>
                  <a:schemeClr val="lt1"/>
                </a:solidFill>
              </a:defRPr>
            </a:lvl7pPr>
            <a:lvl8pPr lvl="7" algn="ctr">
              <a:lnSpc>
                <a:spcPct val="100000"/>
              </a:lnSpc>
              <a:spcBef>
                <a:spcPts val="0"/>
              </a:spcBef>
              <a:spcAft>
                <a:spcPts val="0"/>
              </a:spcAft>
              <a:buClr>
                <a:schemeClr val="lt1"/>
              </a:buClr>
              <a:buSzPts val="2200"/>
              <a:buNone/>
              <a:defRPr sz="2200">
                <a:solidFill>
                  <a:schemeClr val="lt1"/>
                </a:solidFill>
              </a:defRPr>
            </a:lvl8pPr>
            <a:lvl9pPr lvl="8" algn="ctr">
              <a:lnSpc>
                <a:spcPct val="100000"/>
              </a:lnSpc>
              <a:spcBef>
                <a:spcPts val="0"/>
              </a:spcBef>
              <a:spcAft>
                <a:spcPts val="0"/>
              </a:spcAft>
              <a:buClr>
                <a:schemeClr val="lt1"/>
              </a:buClr>
              <a:buSzPts val="2200"/>
              <a:buNone/>
              <a:defRPr sz="2200">
                <a:solidFill>
                  <a:schemeClr val="lt1"/>
                </a:solidFil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311705" y="744575"/>
            <a:ext cx="38523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3300"/>
              <a:buNone/>
              <a:defRPr b="1" sz="3300">
                <a:solidFill>
                  <a:schemeClr val="lt1"/>
                </a:solidFill>
              </a:defRPr>
            </a:lvl1pPr>
            <a:lvl2pPr lvl="1" algn="ctr">
              <a:lnSpc>
                <a:spcPct val="100000"/>
              </a:lnSpc>
              <a:spcBef>
                <a:spcPts val="0"/>
              </a:spcBef>
              <a:spcAft>
                <a:spcPts val="0"/>
              </a:spcAft>
              <a:buClr>
                <a:schemeClr val="lt1"/>
              </a:buClr>
              <a:buSzPts val="3300"/>
              <a:buNone/>
              <a:defRPr b="1" sz="3300">
                <a:solidFill>
                  <a:schemeClr val="lt1"/>
                </a:solidFill>
              </a:defRPr>
            </a:lvl2pPr>
            <a:lvl3pPr lvl="2" algn="ctr">
              <a:lnSpc>
                <a:spcPct val="100000"/>
              </a:lnSpc>
              <a:spcBef>
                <a:spcPts val="0"/>
              </a:spcBef>
              <a:spcAft>
                <a:spcPts val="0"/>
              </a:spcAft>
              <a:buClr>
                <a:schemeClr val="lt1"/>
              </a:buClr>
              <a:buSzPts val="3300"/>
              <a:buNone/>
              <a:defRPr b="1" sz="3300">
                <a:solidFill>
                  <a:schemeClr val="lt1"/>
                </a:solidFill>
              </a:defRPr>
            </a:lvl3pPr>
            <a:lvl4pPr lvl="3" algn="ctr">
              <a:lnSpc>
                <a:spcPct val="100000"/>
              </a:lnSpc>
              <a:spcBef>
                <a:spcPts val="0"/>
              </a:spcBef>
              <a:spcAft>
                <a:spcPts val="0"/>
              </a:spcAft>
              <a:buClr>
                <a:schemeClr val="lt1"/>
              </a:buClr>
              <a:buSzPts val="3300"/>
              <a:buNone/>
              <a:defRPr b="1" sz="3300">
                <a:solidFill>
                  <a:schemeClr val="lt1"/>
                </a:solidFill>
              </a:defRPr>
            </a:lvl4pPr>
            <a:lvl5pPr lvl="4" algn="ctr">
              <a:lnSpc>
                <a:spcPct val="100000"/>
              </a:lnSpc>
              <a:spcBef>
                <a:spcPts val="0"/>
              </a:spcBef>
              <a:spcAft>
                <a:spcPts val="0"/>
              </a:spcAft>
              <a:buClr>
                <a:schemeClr val="lt1"/>
              </a:buClr>
              <a:buSzPts val="3300"/>
              <a:buNone/>
              <a:defRPr b="1" sz="3300">
                <a:solidFill>
                  <a:schemeClr val="lt1"/>
                </a:solidFill>
              </a:defRPr>
            </a:lvl5pPr>
            <a:lvl6pPr lvl="5" algn="ctr">
              <a:lnSpc>
                <a:spcPct val="100000"/>
              </a:lnSpc>
              <a:spcBef>
                <a:spcPts val="0"/>
              </a:spcBef>
              <a:spcAft>
                <a:spcPts val="0"/>
              </a:spcAft>
              <a:buClr>
                <a:schemeClr val="lt1"/>
              </a:buClr>
              <a:buSzPts val="3300"/>
              <a:buNone/>
              <a:defRPr b="1" sz="3300">
                <a:solidFill>
                  <a:schemeClr val="lt1"/>
                </a:solidFill>
              </a:defRPr>
            </a:lvl6pPr>
            <a:lvl7pPr lvl="6" algn="ctr">
              <a:lnSpc>
                <a:spcPct val="100000"/>
              </a:lnSpc>
              <a:spcBef>
                <a:spcPts val="0"/>
              </a:spcBef>
              <a:spcAft>
                <a:spcPts val="0"/>
              </a:spcAft>
              <a:buClr>
                <a:schemeClr val="lt1"/>
              </a:buClr>
              <a:buSzPts val="3300"/>
              <a:buNone/>
              <a:defRPr b="1" sz="3300">
                <a:solidFill>
                  <a:schemeClr val="lt1"/>
                </a:solidFill>
              </a:defRPr>
            </a:lvl7pPr>
            <a:lvl8pPr lvl="7" algn="ctr">
              <a:lnSpc>
                <a:spcPct val="100000"/>
              </a:lnSpc>
              <a:spcBef>
                <a:spcPts val="0"/>
              </a:spcBef>
              <a:spcAft>
                <a:spcPts val="0"/>
              </a:spcAft>
              <a:buClr>
                <a:schemeClr val="lt1"/>
              </a:buClr>
              <a:buSzPts val="3300"/>
              <a:buNone/>
              <a:defRPr b="1" sz="3300">
                <a:solidFill>
                  <a:schemeClr val="lt1"/>
                </a:solidFill>
              </a:defRPr>
            </a:lvl8pPr>
            <a:lvl9pPr lvl="8" algn="ctr">
              <a:lnSpc>
                <a:spcPct val="100000"/>
              </a:lnSpc>
              <a:spcBef>
                <a:spcPts val="0"/>
              </a:spcBef>
              <a:spcAft>
                <a:spcPts val="0"/>
              </a:spcAft>
              <a:buClr>
                <a:schemeClr val="lt1"/>
              </a:buClr>
              <a:buSzPts val="3300"/>
              <a:buNone/>
              <a:defRPr b="1" sz="3300">
                <a:solidFill>
                  <a:schemeClr val="lt1"/>
                </a:solidFill>
              </a:defRPr>
            </a:lvl9pPr>
          </a:lstStyle>
          <a:p/>
        </p:txBody>
      </p:sp>
      <p:sp>
        <p:nvSpPr>
          <p:cNvPr id="60" name="Google Shape;60;p15"/>
          <p:cNvSpPr txBox="1"/>
          <p:nvPr>
            <p:ph idx="1" type="subTitle"/>
          </p:nvPr>
        </p:nvSpPr>
        <p:spPr>
          <a:xfrm>
            <a:off x="4980000" y="2834125"/>
            <a:ext cx="3852300" cy="1713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5" name="Google Shape;105;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4.xml"/><Relationship Id="rId12" Type="http://schemas.openxmlformats.org/officeDocument/2006/relationships/slideLayout" Target="../slideLayouts/slideLayout33.xml"/><Relationship Id="rId1" Type="http://schemas.openxmlformats.org/officeDocument/2006/relationships/image" Target="../media/image10.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linkedin.com/in/andi-eka-nugraha" TargetMode="External"/><Relationship Id="rId5"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 Id="rId5" Type="http://schemas.openxmlformats.org/officeDocument/2006/relationships/image" Target="../media/image19.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github.com/AnCodingML/Investigate_Hotel_Business_using_Data_Visualization.git" TargetMode="External"/><Relationship Id="rId5" Type="http://schemas.openxmlformats.org/officeDocument/2006/relationships/hyperlink" Target="https://github.com/AnCodingML/Investigate_Hotel_Business_using_Data_Visualization.g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s://github.com/AnCodingML/Investigate_Hotel_Business_using_Data_Visualization.git" TargetMode="External"/><Relationship Id="rId5" Type="http://schemas.openxmlformats.org/officeDocument/2006/relationships/hyperlink" Target="https://github.com/AnCodingML/Investigate_Hotel_Business_using_Data_Visualization.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github.com/AnCodingML/Investigate_Hotel_Business_using_Data_Visualization.git" TargetMode="External"/><Relationship Id="rId5" Type="http://schemas.openxmlformats.org/officeDocument/2006/relationships/hyperlink" Target="https://github.com/AnCodingML/Investigate_Hotel_Business_using_Data_Visualization.g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github.com/AnCodingML/Investigate_Hotel_Business_using_Data_Visualization.git" TargetMode="External"/><Relationship Id="rId5" Type="http://schemas.openxmlformats.org/officeDocument/2006/relationships/hyperlink" Target="https://github.com/AnCodingML/Investigate_Hotel_Business_using_Data_Visualization.g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github.com/AnCodingML/Investigate_Hotel_Business_using_Data_Visualization.git" TargetMode="External"/><Relationship Id="rId4" Type="http://schemas.openxmlformats.org/officeDocument/2006/relationships/hyperlink" Target="https://github.com/AnCodingML/Investigate_Hotel_Business_using_Data_Visualization.g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hyperlink" Target="https://github.com/AnCodingML/Investigate_Hotel_Business_using_Data_Visualization.git" TargetMode="External"/><Relationship Id="rId6" Type="http://schemas.openxmlformats.org/officeDocument/2006/relationships/hyperlink" Target="https://github.com/AnCodingML/Investigate_Hotel_Business_using_Data_Visualization.g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type="ctrTitle"/>
          </p:nvPr>
        </p:nvSpPr>
        <p:spPr>
          <a:xfrm>
            <a:off x="311700" y="1161800"/>
            <a:ext cx="3736800" cy="200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id" sz="3180">
                <a:latin typeface="Dosis"/>
                <a:ea typeface="Dosis"/>
                <a:cs typeface="Dosis"/>
                <a:sym typeface="Dosis"/>
              </a:rPr>
              <a:t>Investigate Business Hotel using Data Visualization</a:t>
            </a:r>
            <a:endParaRPr sz="3180">
              <a:latin typeface="Dosis"/>
              <a:ea typeface="Dosis"/>
              <a:cs typeface="Dosis"/>
              <a:sym typeface="Dosis"/>
            </a:endParaRPr>
          </a:p>
          <a:p>
            <a:pPr indent="0" lvl="0" marL="0" rtl="0" algn="ctr">
              <a:lnSpc>
                <a:spcPct val="100000"/>
              </a:lnSpc>
              <a:spcBef>
                <a:spcPts val="0"/>
              </a:spcBef>
              <a:spcAft>
                <a:spcPts val="0"/>
              </a:spcAft>
              <a:buSzPts val="990"/>
              <a:buNone/>
            </a:pPr>
            <a:r>
              <a:t/>
            </a:r>
            <a:endParaRPr sz="3180">
              <a:latin typeface="Dosis"/>
              <a:ea typeface="Dosis"/>
              <a:cs typeface="Dosis"/>
              <a:sym typeface="Dosis"/>
            </a:endParaRPr>
          </a:p>
        </p:txBody>
      </p:sp>
      <p:sp>
        <p:nvSpPr>
          <p:cNvPr id="145" name="Google Shape;145;p37"/>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id" sz="1200" u="none" cap="none" strike="noStrike">
                <a:solidFill>
                  <a:srgbClr val="000000"/>
                </a:solidFill>
                <a:latin typeface="Dosis"/>
                <a:ea typeface="Dosis"/>
                <a:cs typeface="Dosis"/>
                <a:sym typeface="Dosis"/>
              </a:rPr>
              <a:t>Created by: </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i="0" lang="id" sz="1200" u="none" cap="none" strike="noStrike">
                <a:solidFill>
                  <a:srgbClr val="000000"/>
                </a:solidFill>
                <a:latin typeface="Dosis"/>
                <a:ea typeface="Dosis"/>
                <a:cs typeface="Dosis"/>
                <a:sym typeface="Dosis"/>
              </a:rPr>
              <a:t>Andi Eka Nugraha</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id" sz="1200" u="none" cap="none" strike="noStrike">
                <a:solidFill>
                  <a:srgbClr val="000000"/>
                </a:solidFill>
                <a:latin typeface="Dosis"/>
                <a:ea typeface="Dosis"/>
                <a:cs typeface="Dosis"/>
                <a:sym typeface="Dosis"/>
              </a:rPr>
              <a:t>an.ekanugraha@gmail.com </a:t>
            </a:r>
            <a:endParaRPr b="0"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id" sz="1200" u="sng" cap="none" strike="noStrike">
                <a:solidFill>
                  <a:schemeClr val="hlink"/>
                </a:solidFill>
                <a:latin typeface="Dosis"/>
                <a:ea typeface="Dosis"/>
                <a:cs typeface="Dosis"/>
                <a:sym typeface="Dosis"/>
                <a:hlinkClick r:id="rId4"/>
              </a:rPr>
              <a:t>linkedin.com/in/andi-eka-nugraha</a:t>
            </a:r>
            <a:endParaRPr b="0" i="0" sz="1200" u="none" cap="none" strike="noStrike">
              <a:solidFill>
                <a:srgbClr val="000000"/>
              </a:solidFill>
              <a:latin typeface="Dosis"/>
              <a:ea typeface="Dosis"/>
              <a:cs typeface="Dosis"/>
              <a:sym typeface="Dosis"/>
            </a:endParaRPr>
          </a:p>
        </p:txBody>
      </p:sp>
      <p:sp>
        <p:nvSpPr>
          <p:cNvPr id="146" name="Google Shape;146;p37"/>
          <p:cNvSpPr txBox="1"/>
          <p:nvPr>
            <p:ph idx="1" type="subTitle"/>
          </p:nvPr>
        </p:nvSpPr>
        <p:spPr>
          <a:xfrm>
            <a:off x="4665150" y="2202425"/>
            <a:ext cx="4167000" cy="2298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id" sz="1210">
                <a:latin typeface="Nunito"/>
                <a:ea typeface="Nunito"/>
                <a:cs typeface="Nunito"/>
                <a:sym typeface="Nunito"/>
              </a:rPr>
              <a:t>Bachelor in Physics with major expertise in Instrumentation &amp; Robotics and has attended a Datascience bootcamp for 4 months. Experienced in programming microcontrollers and machine learning to process data or images, as well as creating robotic systems that can support human work. Able to understand business, especially for data analysis, studying statistics and machine learning, as well as the ability to create regression models, classification, and clustering. Skills in identifying and analyzing patterns in data and presenting analytical results well.</a:t>
            </a:r>
            <a:endParaRPr sz="2790"/>
          </a:p>
        </p:txBody>
      </p:sp>
      <p:pic>
        <p:nvPicPr>
          <p:cNvPr descr="C:\Users\goodb\OneDrive\Gambar\IMG20230421122621.jpgIMG20230421122621" id="147" name="Google Shape;147;p37"/>
          <p:cNvPicPr preferRelativeResize="0"/>
          <p:nvPr/>
        </p:nvPicPr>
        <p:blipFill rotWithShape="1">
          <a:blip r:embed="rId5">
            <a:alphaModFix/>
          </a:blip>
          <a:srcRect b="0" l="0" r="0" t="0"/>
          <a:stretch/>
        </p:blipFill>
        <p:spPr>
          <a:xfrm>
            <a:off x="4787265" y="760095"/>
            <a:ext cx="974725" cy="1072515"/>
          </a:xfrm>
          <a:prstGeom prst="roundRect">
            <a:avLst>
              <a:gd fmla="val 15001"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6"/>
          <p:cNvSpPr txBox="1"/>
          <p:nvPr>
            <p:ph type="title"/>
          </p:nvPr>
        </p:nvSpPr>
        <p:spPr>
          <a:xfrm>
            <a:off x="0" y="-147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Impact Analysis of Stay Duration on Hotel Bookings Cancellation Rates</a:t>
            </a:r>
            <a:endParaRPr b="1" sz="1800">
              <a:solidFill>
                <a:schemeClr val="lt1"/>
              </a:solidFill>
              <a:latin typeface="Roboto"/>
              <a:ea typeface="Roboto"/>
              <a:cs typeface="Roboto"/>
              <a:sym typeface="Roboto"/>
            </a:endParaRPr>
          </a:p>
        </p:txBody>
      </p:sp>
      <p:sp>
        <p:nvSpPr>
          <p:cNvPr id="215" name="Google Shape;215;p46"/>
          <p:cNvSpPr txBox="1"/>
          <p:nvPr>
            <p:ph idx="1" type="body"/>
          </p:nvPr>
        </p:nvSpPr>
        <p:spPr>
          <a:xfrm>
            <a:off x="311785" y="2799715"/>
            <a:ext cx="8520430" cy="2343785"/>
          </a:xfrm>
          <a:prstGeom prst="rect">
            <a:avLst/>
          </a:prstGeom>
          <a:noFill/>
          <a:ln>
            <a:noFill/>
          </a:ln>
        </p:spPr>
        <p:txBody>
          <a:bodyPr anchorCtr="0" anchor="t" bIns="91425" lIns="91425" spcFirstLastPara="1" rIns="91425" wrap="square" tIns="91425">
            <a:normAutofit/>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Durasi menginap paling umum adalah 2 dan 3 hari, dengan masing-masing memiliki jumlah tamu sebanyak 27.643 dan 27.076. Durasi menginap yang lebih lama cenderung memiliki jumlah tamu yang lebih sedikit, seperti durasi 4 hari (17.383 tamu), 5 hari (7.784 tamu), dan seterusnya. Terdapat sedikit tamu yang menginap dalam durasi yang sangat lama, seperti 69 hari (1 tamu) dan 60 hari (1 tamu).</a:t>
            </a:r>
            <a:endParaRPr sz="1200">
              <a:solidFill>
                <a:schemeClr val="dk1"/>
              </a:solidFill>
            </a:endParaRPr>
          </a:p>
          <a:p>
            <a:pPr indent="-171450" lvl="0" marL="171450" rtl="0" algn="just">
              <a:lnSpc>
                <a:spcPct val="115000"/>
              </a:lnSpc>
              <a:spcBef>
                <a:spcPts val="1200"/>
              </a:spcBef>
              <a:spcAft>
                <a:spcPts val="1200"/>
              </a:spcAft>
              <a:buSzPts val="1800"/>
              <a:buFont typeface="Arial"/>
              <a:buChar char="•"/>
            </a:pPr>
            <a:r>
              <a:rPr lang="id" sz="1200">
                <a:solidFill>
                  <a:schemeClr val="dk1"/>
                </a:solidFill>
              </a:rPr>
              <a:t>Sebagian besar tamu cenderung menginap dalam durasi yang relatif singkat dengan puncak terjadi pada durasi 2 dan 3 hari, terdapat penurunan jumlah tamu secara signifikan seiring dengan bertambahnya durasi menginap. Durasi menginap yang lebih lama mungkin mencerminkan pengunjung yang memiliki alasan khusus atau keperluan bisnis, seperti konferensi, pertemuan, atau kegiatan yang membutuhkan waktu lebih lama. </a:t>
            </a:r>
            <a:endParaRPr sz="1200">
              <a:solidFill>
                <a:schemeClr val="dk1"/>
              </a:solidFill>
            </a:endParaRPr>
          </a:p>
        </p:txBody>
      </p:sp>
      <p:sp>
        <p:nvSpPr>
          <p:cNvPr id="216" name="Google Shape;216;p46">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pic>
        <p:nvPicPr>
          <p:cNvPr id="217" name="Google Shape;217;p46"/>
          <p:cNvPicPr preferRelativeResize="0"/>
          <p:nvPr/>
        </p:nvPicPr>
        <p:blipFill rotWithShape="1">
          <a:blip r:embed="rId5">
            <a:alphaModFix/>
          </a:blip>
          <a:srcRect b="0" l="0" r="0" t="0"/>
          <a:stretch/>
        </p:blipFill>
        <p:spPr>
          <a:xfrm>
            <a:off x="1283335" y="642620"/>
            <a:ext cx="6591935" cy="21570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7"/>
          <p:cNvSpPr txBox="1"/>
          <p:nvPr>
            <p:ph type="title"/>
          </p:nvPr>
        </p:nvSpPr>
        <p:spPr>
          <a:xfrm>
            <a:off x="0" y="-147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Impact Analysis of Stay Duration on Hotel Bookings Cancellation Rates</a:t>
            </a:r>
            <a:endParaRPr b="1" sz="1800">
              <a:solidFill>
                <a:schemeClr val="lt1"/>
              </a:solidFill>
              <a:latin typeface="Roboto"/>
              <a:ea typeface="Roboto"/>
              <a:cs typeface="Roboto"/>
              <a:sym typeface="Roboto"/>
            </a:endParaRPr>
          </a:p>
        </p:txBody>
      </p:sp>
      <p:sp>
        <p:nvSpPr>
          <p:cNvPr id="223" name="Google Shape;223;p47"/>
          <p:cNvSpPr txBox="1"/>
          <p:nvPr>
            <p:ph idx="1" type="body"/>
          </p:nvPr>
        </p:nvSpPr>
        <p:spPr>
          <a:xfrm>
            <a:off x="312420" y="1377315"/>
            <a:ext cx="8520430" cy="1664335"/>
          </a:xfrm>
          <a:prstGeom prst="rect">
            <a:avLst/>
          </a:prstGeom>
          <a:noFill/>
          <a:ln>
            <a:noFill/>
          </a:ln>
        </p:spPr>
        <p:txBody>
          <a:bodyPr anchorCtr="0" anchor="t" bIns="91425" lIns="91425" spcFirstLastPara="1" rIns="91425" wrap="square" tIns="91425">
            <a:normAutofit/>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Menggunakan metode apply pada kolom </a:t>
            </a:r>
            <a:r>
              <a:rPr b="1" lang="id" sz="1200">
                <a:solidFill>
                  <a:schemeClr val="dk1"/>
                </a:solidFill>
              </a:rPr>
              <a:t>"stay_duration"</a:t>
            </a:r>
            <a:r>
              <a:rPr lang="id" sz="1200">
                <a:solidFill>
                  <a:schemeClr val="dk1"/>
                </a:solidFill>
              </a:rPr>
              <a:t> untuk menerapkan suatu fungsi pada setiap nilai dalam kolom tersebut. Fungsi yang diterapkan menggunakan ekspresi lambda untuk menentukan kategori durasi berdasarkan nilai </a:t>
            </a:r>
            <a:r>
              <a:rPr b="1" lang="id" sz="1200">
                <a:solidFill>
                  <a:schemeClr val="dk1"/>
                </a:solidFill>
              </a:rPr>
              <a:t>"stay_duration"</a:t>
            </a:r>
            <a:r>
              <a:rPr lang="id" sz="1200">
                <a:solidFill>
                  <a:schemeClr val="dk1"/>
                </a:solidFill>
              </a:rPr>
              <a:t>. Jika nilai </a:t>
            </a:r>
            <a:r>
              <a:rPr b="1" lang="id" sz="1200">
                <a:solidFill>
                  <a:schemeClr val="dk1"/>
                </a:solidFill>
              </a:rPr>
              <a:t>"stay_duration"</a:t>
            </a:r>
            <a:r>
              <a:rPr lang="id" sz="1200">
                <a:solidFill>
                  <a:schemeClr val="dk1"/>
                </a:solidFill>
              </a:rPr>
              <a:t> kurang dari 7, maka kategori durasi diatur sebagai </a:t>
            </a:r>
            <a:r>
              <a:rPr b="1" lang="id" sz="1200">
                <a:solidFill>
                  <a:schemeClr val="dk1"/>
                </a:solidFill>
              </a:rPr>
              <a:t>"A few days"</a:t>
            </a:r>
            <a:r>
              <a:rPr lang="id" sz="1200">
                <a:solidFill>
                  <a:schemeClr val="dk1"/>
                </a:solidFill>
              </a:rPr>
              <a:t>. Jika nilai "stay_duration" antara 7 dan 31 (inklusif), maka kategori durasi diatur sebagai "A few weeks". Jika nilai </a:t>
            </a:r>
            <a:r>
              <a:rPr b="1" lang="id" sz="1200">
                <a:solidFill>
                  <a:schemeClr val="dk1"/>
                </a:solidFill>
              </a:rPr>
              <a:t>"stay_duration"</a:t>
            </a:r>
            <a:r>
              <a:rPr lang="id" sz="1200">
                <a:solidFill>
                  <a:schemeClr val="dk1"/>
                </a:solidFill>
              </a:rPr>
              <a:t> lebih dari 31, maka kategori durasi diatur sebagai </a:t>
            </a:r>
            <a:r>
              <a:rPr b="1" lang="id" sz="1200">
                <a:solidFill>
                  <a:schemeClr val="dk1"/>
                </a:solidFill>
              </a:rPr>
              <a:t>"Several months"</a:t>
            </a:r>
            <a:r>
              <a:rPr lang="id" sz="1200">
                <a:solidFill>
                  <a:schemeClr val="dk1"/>
                </a:solidFill>
              </a:rPr>
              <a:t>. Segmentasi ini dilakukan untuk  mempermudah dalam melakukan anlisis dan menarik insight dari Dataset.</a:t>
            </a:r>
            <a:endParaRPr sz="1200">
              <a:solidFill>
                <a:schemeClr val="dk1"/>
              </a:solidFill>
            </a:endParaRPr>
          </a:p>
          <a:p>
            <a:pPr indent="0" lvl="0" marL="0" rtl="0" algn="l">
              <a:lnSpc>
                <a:spcPct val="115000"/>
              </a:lnSpc>
              <a:spcBef>
                <a:spcPts val="1200"/>
              </a:spcBef>
              <a:spcAft>
                <a:spcPts val="1200"/>
              </a:spcAft>
              <a:buSzPts val="1800"/>
              <a:buNone/>
            </a:pPr>
            <a:r>
              <a:t/>
            </a:r>
            <a:endParaRPr sz="1200">
              <a:solidFill>
                <a:schemeClr val="dk1"/>
              </a:solidFill>
            </a:endParaRPr>
          </a:p>
        </p:txBody>
      </p:sp>
      <p:sp>
        <p:nvSpPr>
          <p:cNvPr id="224" name="Google Shape;224;p47">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pic>
        <p:nvPicPr>
          <p:cNvPr id="225" name="Google Shape;225;p47"/>
          <p:cNvPicPr preferRelativeResize="0"/>
          <p:nvPr/>
        </p:nvPicPr>
        <p:blipFill rotWithShape="1">
          <a:blip r:embed="rId5">
            <a:alphaModFix/>
          </a:blip>
          <a:srcRect b="0" l="0" r="0" t="0"/>
          <a:stretch/>
        </p:blipFill>
        <p:spPr>
          <a:xfrm>
            <a:off x="200660" y="874395"/>
            <a:ext cx="8743315" cy="421640"/>
          </a:xfrm>
          <a:prstGeom prst="rect">
            <a:avLst/>
          </a:prstGeom>
          <a:noFill/>
          <a:ln>
            <a:noFill/>
          </a:ln>
        </p:spPr>
      </p:pic>
      <p:pic>
        <p:nvPicPr>
          <p:cNvPr id="226" name="Google Shape;226;p47"/>
          <p:cNvPicPr preferRelativeResize="0"/>
          <p:nvPr/>
        </p:nvPicPr>
        <p:blipFill rotWithShape="1">
          <a:blip r:embed="rId6">
            <a:alphaModFix/>
          </a:blip>
          <a:srcRect b="0" l="0" r="0" t="0"/>
          <a:stretch/>
        </p:blipFill>
        <p:spPr>
          <a:xfrm>
            <a:off x="1340485" y="2825115"/>
            <a:ext cx="6464300" cy="1066800"/>
          </a:xfrm>
          <a:prstGeom prst="rect">
            <a:avLst/>
          </a:prstGeom>
          <a:noFill/>
          <a:ln>
            <a:noFill/>
          </a:ln>
        </p:spPr>
      </p:pic>
      <p:sp>
        <p:nvSpPr>
          <p:cNvPr id="227" name="Google Shape;227;p47"/>
          <p:cNvSpPr txBox="1"/>
          <p:nvPr/>
        </p:nvSpPr>
        <p:spPr>
          <a:xfrm>
            <a:off x="312420" y="3975100"/>
            <a:ext cx="8520430" cy="1019175"/>
          </a:xfrm>
          <a:prstGeom prst="rect">
            <a:avLst/>
          </a:prstGeom>
          <a:noFill/>
          <a:ln>
            <a:noFill/>
          </a:ln>
        </p:spPr>
        <p:txBody>
          <a:bodyPr anchorCtr="0" anchor="t" bIns="91425" lIns="91425" spcFirstLastPara="1" rIns="91425" wrap="square" tIns="91425">
            <a:normAutofit/>
          </a:bodyPr>
          <a:lstStyle/>
          <a:p>
            <a:pPr indent="-171450" lvl="0" marL="171450" marR="0" rtl="0" algn="just">
              <a:lnSpc>
                <a:spcPct val="115000"/>
              </a:lnSpc>
              <a:spcBef>
                <a:spcPts val="0"/>
              </a:spcBef>
              <a:spcAft>
                <a:spcPts val="0"/>
              </a:spcAft>
              <a:buClr>
                <a:schemeClr val="dk2"/>
              </a:buClr>
              <a:buSzPts val="1800"/>
              <a:buFont typeface="Arial"/>
              <a:buChar char="•"/>
            </a:pPr>
            <a:r>
              <a:rPr b="0" i="0" lang="id" sz="1200" u="none" cap="none" strike="noStrike">
                <a:solidFill>
                  <a:schemeClr val="dk1"/>
                </a:solidFill>
                <a:latin typeface="Arial"/>
                <a:ea typeface="Arial"/>
                <a:cs typeface="Arial"/>
                <a:sym typeface="Arial"/>
              </a:rPr>
              <a:t>Pada baris program pertama, Melakukan filtering pada DataFrame df dengan kondisi </a:t>
            </a:r>
            <a:r>
              <a:rPr b="1" i="0" lang="id" sz="1200" u="none" cap="none" strike="noStrike">
                <a:solidFill>
                  <a:schemeClr val="dk1"/>
                </a:solidFill>
                <a:latin typeface="Arial"/>
                <a:ea typeface="Arial"/>
                <a:cs typeface="Arial"/>
                <a:sym typeface="Arial"/>
              </a:rPr>
              <a:t>df['is_canceled'] == 0</a:t>
            </a:r>
            <a:r>
              <a:rPr b="0" i="0" lang="id" sz="1200" u="none" cap="none" strike="noStrike">
                <a:solidFill>
                  <a:schemeClr val="dk1"/>
                </a:solidFill>
                <a:latin typeface="Arial"/>
                <a:ea typeface="Arial"/>
                <a:cs typeface="Arial"/>
                <a:sym typeface="Arial"/>
              </a:rPr>
              <a:t>, yang mengambil hanya data yang tidak dibatalkan (tidak dibatalkan = 0). Menggunakan metode </a:t>
            </a:r>
            <a:r>
              <a:rPr b="1" i="0" lang="id" sz="1200" u="none" cap="none" strike="noStrike">
                <a:solidFill>
                  <a:schemeClr val="dk1"/>
                </a:solidFill>
                <a:latin typeface="Arial"/>
                <a:ea typeface="Arial"/>
                <a:cs typeface="Arial"/>
                <a:sym typeface="Arial"/>
              </a:rPr>
              <a:t>groupby </a:t>
            </a:r>
            <a:r>
              <a:rPr b="0" i="0" lang="id" sz="1200" u="none" cap="none" strike="noStrike">
                <a:solidFill>
                  <a:schemeClr val="dk1"/>
                </a:solidFill>
                <a:latin typeface="Arial"/>
                <a:ea typeface="Arial"/>
                <a:cs typeface="Arial"/>
                <a:sym typeface="Arial"/>
              </a:rPr>
              <a:t>pada Dataset hasil filtering untuk mengelompokkan data berdasarkan kolom </a:t>
            </a:r>
            <a:r>
              <a:rPr b="1" i="0" lang="id" sz="1200" u="none" cap="none" strike="noStrike">
                <a:solidFill>
                  <a:schemeClr val="dk1"/>
                </a:solidFill>
                <a:latin typeface="Arial"/>
                <a:ea typeface="Arial"/>
                <a:cs typeface="Arial"/>
                <a:sym typeface="Arial"/>
              </a:rPr>
              <a:t>'hotel'</a:t>
            </a:r>
            <a:r>
              <a:rPr b="0" i="0" lang="id" sz="1200" u="none" cap="none" strike="noStrike">
                <a:solidFill>
                  <a:schemeClr val="dk1"/>
                </a:solidFill>
                <a:latin typeface="Arial"/>
                <a:ea typeface="Arial"/>
                <a:cs typeface="Arial"/>
                <a:sym typeface="Arial"/>
              </a:rPr>
              <a:t> dan </a:t>
            </a:r>
            <a:r>
              <a:rPr b="1" i="0" lang="id" sz="1200" u="none" cap="none" strike="noStrike">
                <a:solidFill>
                  <a:schemeClr val="dk1"/>
                </a:solidFill>
                <a:latin typeface="Arial"/>
                <a:ea typeface="Arial"/>
                <a:cs typeface="Arial"/>
                <a:sym typeface="Arial"/>
              </a:rPr>
              <a:t>'duration'</a:t>
            </a:r>
            <a:r>
              <a:rPr b="0" i="0" lang="id"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2"/>
              </a:buClr>
              <a:buSzPts val="18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8"/>
          <p:cNvSpPr txBox="1"/>
          <p:nvPr>
            <p:ph type="title"/>
          </p:nvPr>
        </p:nvSpPr>
        <p:spPr>
          <a:xfrm>
            <a:off x="0" y="-147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Impact Analysis of Stay Duration on Hotel Bookings Cancellation Rates</a:t>
            </a:r>
            <a:endParaRPr b="1" sz="1800">
              <a:solidFill>
                <a:schemeClr val="lt1"/>
              </a:solidFill>
              <a:latin typeface="Roboto"/>
              <a:ea typeface="Roboto"/>
              <a:cs typeface="Roboto"/>
              <a:sym typeface="Roboto"/>
            </a:endParaRPr>
          </a:p>
        </p:txBody>
      </p:sp>
      <p:sp>
        <p:nvSpPr>
          <p:cNvPr id="233" name="Google Shape;233;p48"/>
          <p:cNvSpPr txBox="1"/>
          <p:nvPr>
            <p:ph idx="1" type="body"/>
          </p:nvPr>
        </p:nvSpPr>
        <p:spPr>
          <a:xfrm>
            <a:off x="311785" y="647700"/>
            <a:ext cx="8520430" cy="4576445"/>
          </a:xfrm>
          <a:prstGeom prst="rect">
            <a:avLst/>
          </a:prstGeom>
          <a:noFill/>
          <a:ln>
            <a:noFill/>
          </a:ln>
        </p:spPr>
        <p:txBody>
          <a:bodyPr anchorCtr="0" anchor="t" bIns="91425" lIns="91425" spcFirstLastPara="1" rIns="91425" wrap="square" tIns="91425">
            <a:normAutofit lnSpcReduction="10000"/>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Kemudian menghitung jumlah entri (yang tidak dibatalkan) pada setiap kelompok menggunakan metode </a:t>
            </a:r>
            <a:r>
              <a:rPr b="1" lang="id" sz="1200">
                <a:solidFill>
                  <a:schemeClr val="dk1"/>
                </a:solidFill>
              </a:rPr>
              <a:t>count(), m</a:t>
            </a:r>
            <a:r>
              <a:rPr lang="id" sz="1200">
                <a:solidFill>
                  <a:schemeClr val="dk1"/>
                </a:solidFill>
              </a:rPr>
              <a:t>enggunakan metode</a:t>
            </a:r>
            <a:r>
              <a:rPr b="1" lang="id" sz="1200">
                <a:solidFill>
                  <a:schemeClr val="dk1"/>
                </a:solidFill>
              </a:rPr>
              <a:t> reset_index()</a:t>
            </a:r>
            <a:r>
              <a:rPr lang="id" sz="1200">
                <a:solidFill>
                  <a:schemeClr val="dk1"/>
                </a:solidFill>
              </a:rPr>
              <a:t> untuk mereset indeks dan mengubah hasil pengelompokan menjadi Dataset baru dan menyimpan hasil pengelompokan dan penghitungan tersebut dalam variabel x.</a:t>
            </a:r>
            <a:endParaRPr sz="1200">
              <a:solidFill>
                <a:schemeClr val="dk1"/>
              </a:solidFill>
            </a:endParaRPr>
          </a:p>
          <a:p>
            <a:pPr indent="-171450" lvl="0" marL="171450" rtl="0" algn="just">
              <a:lnSpc>
                <a:spcPct val="115000"/>
              </a:lnSpc>
              <a:spcBef>
                <a:spcPts val="1200"/>
              </a:spcBef>
              <a:spcAft>
                <a:spcPts val="0"/>
              </a:spcAft>
              <a:buSzPts val="1800"/>
              <a:buFont typeface="Arial"/>
              <a:buChar char="•"/>
            </a:pPr>
            <a:r>
              <a:rPr lang="id" sz="1200">
                <a:solidFill>
                  <a:schemeClr val="dk1"/>
                </a:solidFill>
              </a:rPr>
              <a:t>Pada program baris ke dua, melakukan filtering pada DataFrame df dengan kondisi </a:t>
            </a:r>
            <a:r>
              <a:rPr b="1" lang="id" sz="1200">
                <a:solidFill>
                  <a:schemeClr val="dk1"/>
                </a:solidFill>
              </a:rPr>
              <a:t>df['is_canceled'] == 1</a:t>
            </a:r>
            <a:r>
              <a:rPr lang="id" sz="1200">
                <a:solidFill>
                  <a:schemeClr val="dk1"/>
                </a:solidFill>
              </a:rPr>
              <a:t>, yang mengambil hanya data yang dibatalkan (dibatalkan = 1). Menggunakan metode </a:t>
            </a:r>
            <a:r>
              <a:rPr b="1" lang="id" sz="1200">
                <a:solidFill>
                  <a:schemeClr val="dk1"/>
                </a:solidFill>
              </a:rPr>
              <a:t>groupby </a:t>
            </a:r>
            <a:r>
              <a:rPr lang="id" sz="1200">
                <a:solidFill>
                  <a:schemeClr val="dk1"/>
                </a:solidFill>
              </a:rPr>
              <a:t>pada Dataset hasil filtering untuk mengelompokkan data berdasarkan kolom </a:t>
            </a:r>
            <a:r>
              <a:rPr b="1" lang="id" sz="1200">
                <a:solidFill>
                  <a:schemeClr val="dk1"/>
                </a:solidFill>
              </a:rPr>
              <a:t>'hotel'</a:t>
            </a:r>
            <a:r>
              <a:rPr lang="id" sz="1200">
                <a:solidFill>
                  <a:schemeClr val="dk1"/>
                </a:solidFill>
              </a:rPr>
              <a:t> dan</a:t>
            </a:r>
            <a:r>
              <a:rPr b="1" lang="id" sz="1200">
                <a:solidFill>
                  <a:schemeClr val="dk1"/>
                </a:solidFill>
              </a:rPr>
              <a:t> 'duration'</a:t>
            </a:r>
            <a:r>
              <a:rPr lang="id" sz="1200">
                <a:solidFill>
                  <a:schemeClr val="dk1"/>
                </a:solidFill>
              </a:rPr>
              <a:t>. Memilih kolom </a:t>
            </a:r>
            <a:r>
              <a:rPr b="1" lang="id" sz="1200">
                <a:solidFill>
                  <a:schemeClr val="dk1"/>
                </a:solidFill>
              </a:rPr>
              <a:t>'is_canceled'</a:t>
            </a:r>
            <a:r>
              <a:rPr lang="id" sz="1200">
                <a:solidFill>
                  <a:schemeClr val="dk1"/>
                </a:solidFill>
              </a:rPr>
              <a:t> menggunakan </a:t>
            </a:r>
            <a:r>
              <a:rPr b="1" lang="id" sz="1200">
                <a:solidFill>
                  <a:schemeClr val="dk1"/>
                </a:solidFill>
              </a:rPr>
              <a:t>indexing ['is_canceled'] </a:t>
            </a:r>
            <a:r>
              <a:rPr lang="id" sz="1200">
                <a:solidFill>
                  <a:schemeClr val="dk1"/>
                </a:solidFill>
              </a:rPr>
              <a:t>lalu Menghitung jumlah entri (yang dibatalkan) pada setiap kelompok menggunakan metode </a:t>
            </a:r>
            <a:r>
              <a:rPr b="1" lang="id" sz="1200">
                <a:solidFill>
                  <a:schemeClr val="dk1"/>
                </a:solidFill>
              </a:rPr>
              <a:t>count()</a:t>
            </a:r>
            <a:r>
              <a:rPr lang="id" sz="1200">
                <a:solidFill>
                  <a:schemeClr val="dk1"/>
                </a:solidFill>
              </a:rPr>
              <a:t>. Menggunakan metode </a:t>
            </a:r>
            <a:r>
              <a:rPr b="1" lang="id" sz="1200">
                <a:solidFill>
                  <a:schemeClr val="dk1"/>
                </a:solidFill>
              </a:rPr>
              <a:t>reset_index()</a:t>
            </a:r>
            <a:r>
              <a:rPr lang="id" sz="1200">
                <a:solidFill>
                  <a:schemeClr val="dk1"/>
                </a:solidFill>
              </a:rPr>
              <a:t> untuk mereset indeks dan mengubah hasil pengelompokan menjadi Dataset baru dan menyimpan hasil pengelompokan dan penghitungan tersebut dalam variabel y.</a:t>
            </a:r>
            <a:endParaRPr sz="1200">
              <a:solidFill>
                <a:schemeClr val="dk1"/>
              </a:solidFill>
            </a:endParaRPr>
          </a:p>
          <a:p>
            <a:pPr indent="-171450" lvl="0" marL="171450" rtl="0" algn="just">
              <a:lnSpc>
                <a:spcPct val="115000"/>
              </a:lnSpc>
              <a:spcBef>
                <a:spcPts val="1200"/>
              </a:spcBef>
              <a:spcAft>
                <a:spcPts val="0"/>
              </a:spcAft>
              <a:buSzPts val="1800"/>
              <a:buFont typeface="Arial"/>
              <a:buChar char="•"/>
            </a:pPr>
            <a:r>
              <a:rPr lang="id" sz="1200">
                <a:solidFill>
                  <a:schemeClr val="dk1"/>
                </a:solidFill>
              </a:rPr>
              <a:t>Pada program baris ke tiga, menambahkan kolom </a:t>
            </a:r>
            <a:r>
              <a:rPr b="1" lang="id" sz="1200">
                <a:solidFill>
                  <a:schemeClr val="dk1"/>
                </a:solidFill>
              </a:rPr>
              <a:t>'canceled'</a:t>
            </a:r>
            <a:r>
              <a:rPr lang="id" sz="1200">
                <a:solidFill>
                  <a:schemeClr val="dk1"/>
                </a:solidFill>
              </a:rPr>
              <a:t> pada Dataset x yang berisi nilai dari kolom </a:t>
            </a:r>
            <a:r>
              <a:rPr b="1" lang="id" sz="1200">
                <a:solidFill>
                  <a:schemeClr val="dk1"/>
                </a:solidFill>
              </a:rPr>
              <a:t>'is_canceled'</a:t>
            </a:r>
            <a:r>
              <a:rPr lang="id" sz="1200">
                <a:solidFill>
                  <a:schemeClr val="dk1"/>
                </a:solidFill>
              </a:rPr>
              <a:t> pada Dataset y lalu menggabungkan informasi jumlah pembatalan dari Dataset y ke Dataset x berdasarkan </a:t>
            </a:r>
            <a:r>
              <a:rPr b="1" lang="id" sz="1200">
                <a:solidFill>
                  <a:schemeClr val="dk1"/>
                </a:solidFill>
              </a:rPr>
              <a:t>hotel </a:t>
            </a:r>
            <a:r>
              <a:rPr lang="id" sz="1200">
                <a:solidFill>
                  <a:schemeClr val="dk1"/>
                </a:solidFill>
              </a:rPr>
              <a:t>dan </a:t>
            </a:r>
            <a:r>
              <a:rPr b="1" lang="id" sz="1200">
                <a:solidFill>
                  <a:schemeClr val="dk1"/>
                </a:solidFill>
              </a:rPr>
              <a:t>durasi</a:t>
            </a:r>
            <a:r>
              <a:rPr lang="id" sz="1200">
                <a:solidFill>
                  <a:schemeClr val="dk1"/>
                </a:solidFill>
              </a:rPr>
              <a:t>.</a:t>
            </a:r>
            <a:endParaRPr sz="1200">
              <a:solidFill>
                <a:schemeClr val="dk1"/>
              </a:solidFill>
            </a:endParaRPr>
          </a:p>
          <a:p>
            <a:pPr indent="-171450" lvl="0" marL="171450" rtl="0" algn="just">
              <a:lnSpc>
                <a:spcPct val="115000"/>
              </a:lnSpc>
              <a:spcBef>
                <a:spcPts val="1200"/>
              </a:spcBef>
              <a:spcAft>
                <a:spcPts val="0"/>
              </a:spcAft>
              <a:buSzPts val="1800"/>
              <a:buFont typeface="Arial"/>
              <a:buChar char="•"/>
            </a:pPr>
            <a:r>
              <a:rPr lang="id" sz="1200">
                <a:solidFill>
                  <a:schemeClr val="dk1"/>
                </a:solidFill>
              </a:rPr>
              <a:t>Pada baris ke empat, mengubah nama kolom dalam Dataset x menjadi </a:t>
            </a:r>
            <a:r>
              <a:rPr b="1" lang="id" sz="1200">
                <a:solidFill>
                  <a:schemeClr val="dk1"/>
                </a:solidFill>
              </a:rPr>
              <a:t>'hotel'</a:t>
            </a:r>
            <a:r>
              <a:rPr lang="id" sz="1200">
                <a:solidFill>
                  <a:schemeClr val="dk1"/>
                </a:solidFill>
              </a:rPr>
              <a:t>, </a:t>
            </a:r>
            <a:r>
              <a:rPr b="1" lang="id" sz="1200">
                <a:solidFill>
                  <a:schemeClr val="dk1"/>
                </a:solidFill>
              </a:rPr>
              <a:t>'duration'</a:t>
            </a:r>
            <a:r>
              <a:rPr lang="id" sz="1200">
                <a:solidFill>
                  <a:schemeClr val="dk1"/>
                </a:solidFill>
              </a:rPr>
              <a:t>, </a:t>
            </a:r>
            <a:r>
              <a:rPr b="1" lang="id" sz="1200">
                <a:solidFill>
                  <a:schemeClr val="dk1"/>
                </a:solidFill>
              </a:rPr>
              <a:t>'not canceled'</a:t>
            </a:r>
            <a:r>
              <a:rPr lang="id" sz="1200">
                <a:solidFill>
                  <a:schemeClr val="dk1"/>
                </a:solidFill>
              </a:rPr>
              <a:t>, dan </a:t>
            </a:r>
            <a:r>
              <a:rPr b="1" lang="id" sz="1200">
                <a:solidFill>
                  <a:schemeClr val="dk1"/>
                </a:solidFill>
              </a:rPr>
              <a:t>'canceled'</a:t>
            </a:r>
            <a:r>
              <a:rPr lang="id" sz="1200">
                <a:solidFill>
                  <a:schemeClr val="dk1"/>
                </a:solidFill>
              </a:rPr>
              <a:t>. </a:t>
            </a:r>
            <a:r>
              <a:rPr b="1" lang="id" sz="1200">
                <a:solidFill>
                  <a:schemeClr val="dk1"/>
                </a:solidFill>
              </a:rPr>
              <a:t>'not canceled'</a:t>
            </a:r>
            <a:r>
              <a:rPr lang="id" sz="1200">
                <a:solidFill>
                  <a:schemeClr val="dk1"/>
                </a:solidFill>
              </a:rPr>
              <a:t> merujuk pada jumlah entri yang tidak dibatalkan (hasil dari baris1).</a:t>
            </a:r>
            <a:r>
              <a:rPr b="1" lang="id" sz="1200">
                <a:solidFill>
                  <a:schemeClr val="dk1"/>
                </a:solidFill>
              </a:rPr>
              <a:t>'canceled'</a:t>
            </a:r>
            <a:r>
              <a:rPr lang="id" sz="1200">
                <a:solidFill>
                  <a:schemeClr val="dk1"/>
                </a:solidFill>
              </a:rPr>
              <a:t> merujuk pada jumlah entri yang dibatalkan (hasil dari baris 3).</a:t>
            </a:r>
            <a:endParaRPr sz="1200">
              <a:solidFill>
                <a:schemeClr val="dk1"/>
              </a:solidFill>
            </a:endParaRPr>
          </a:p>
          <a:p>
            <a:pPr indent="-171450" lvl="0" marL="171450" rtl="0" algn="just">
              <a:lnSpc>
                <a:spcPct val="115000"/>
              </a:lnSpc>
              <a:spcBef>
                <a:spcPts val="1200"/>
              </a:spcBef>
              <a:spcAft>
                <a:spcPts val="1200"/>
              </a:spcAft>
              <a:buSzPts val="1800"/>
              <a:buFont typeface="Arial"/>
              <a:buChar char="•"/>
            </a:pPr>
            <a:r>
              <a:rPr lang="id" sz="1200">
                <a:solidFill>
                  <a:schemeClr val="dk1"/>
                </a:solidFill>
              </a:rPr>
              <a:t>Pada baris ke lima, menambahkan kolom </a:t>
            </a:r>
            <a:r>
              <a:rPr b="1" lang="id" sz="1200">
                <a:solidFill>
                  <a:schemeClr val="dk1"/>
                </a:solidFill>
              </a:rPr>
              <a:t>'rasio'</a:t>
            </a:r>
            <a:r>
              <a:rPr lang="id" sz="1200">
                <a:solidFill>
                  <a:schemeClr val="dk1"/>
                </a:solidFill>
              </a:rPr>
              <a:t> pada Dataset x yang menghitung </a:t>
            </a:r>
            <a:r>
              <a:rPr b="1" lang="id" sz="1200">
                <a:solidFill>
                  <a:schemeClr val="dk1"/>
                </a:solidFill>
              </a:rPr>
              <a:t>rasio pembatalan</a:t>
            </a:r>
            <a:r>
              <a:rPr lang="id" sz="1200">
                <a:solidFill>
                  <a:schemeClr val="dk1"/>
                </a:solidFill>
              </a:rPr>
              <a:t> dalam persentase. Rasio pembatalan dihitung dengan membagi jumlah pembatalan (kolom 'canceled') dengan jumlah total (jumlah pembatalan + jumlah yang tidak dibatalkan) dan dikalikan dengan 100%.</a:t>
            </a:r>
            <a:endParaRPr sz="1200">
              <a:solidFill>
                <a:schemeClr val="dk1"/>
              </a:solidFill>
            </a:endParaRPr>
          </a:p>
        </p:txBody>
      </p:sp>
      <p:sp>
        <p:nvSpPr>
          <p:cNvPr id="234" name="Google Shape;234;p48">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9"/>
          <p:cNvSpPr txBox="1"/>
          <p:nvPr>
            <p:ph type="title"/>
          </p:nvPr>
        </p:nvSpPr>
        <p:spPr>
          <a:xfrm>
            <a:off x="0" y="-147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Impact Analysis of Stay Duration on Hotel Bookings Cancellation Rates</a:t>
            </a:r>
            <a:endParaRPr b="1" sz="1800">
              <a:solidFill>
                <a:schemeClr val="lt1"/>
              </a:solidFill>
              <a:latin typeface="Roboto"/>
              <a:ea typeface="Roboto"/>
              <a:cs typeface="Roboto"/>
              <a:sym typeface="Roboto"/>
            </a:endParaRPr>
          </a:p>
        </p:txBody>
      </p:sp>
      <p:sp>
        <p:nvSpPr>
          <p:cNvPr id="240" name="Google Shape;240;p49"/>
          <p:cNvSpPr txBox="1"/>
          <p:nvPr>
            <p:ph idx="1" type="body"/>
          </p:nvPr>
        </p:nvSpPr>
        <p:spPr>
          <a:xfrm>
            <a:off x="311785" y="3068955"/>
            <a:ext cx="8520430" cy="1703070"/>
          </a:xfrm>
          <a:prstGeom prst="rect">
            <a:avLst/>
          </a:prstGeom>
          <a:noFill/>
          <a:ln>
            <a:noFill/>
          </a:ln>
        </p:spPr>
        <p:txBody>
          <a:bodyPr anchorCtr="0" anchor="t" bIns="91425" lIns="91425" spcFirstLastPara="1" rIns="91425" wrap="square" tIns="91425">
            <a:normAutofit/>
          </a:bodyPr>
          <a:lstStyle/>
          <a:p>
            <a:pPr indent="-171450" lvl="0" marL="171450" rtl="0" algn="just">
              <a:lnSpc>
                <a:spcPct val="115000"/>
              </a:lnSpc>
              <a:spcBef>
                <a:spcPts val="0"/>
              </a:spcBef>
              <a:spcAft>
                <a:spcPts val="1200"/>
              </a:spcAft>
              <a:buSzPts val="1800"/>
              <a:buFont typeface="Arial"/>
              <a:buChar char="•"/>
            </a:pPr>
            <a:r>
              <a:rPr lang="id" sz="1200">
                <a:solidFill>
                  <a:schemeClr val="dk1"/>
                </a:solidFill>
              </a:rPr>
              <a:t>Durasi menginap yang lebih lama (kategori </a:t>
            </a:r>
            <a:r>
              <a:rPr b="1" lang="id" sz="1200">
                <a:solidFill>
                  <a:schemeClr val="dk1"/>
                </a:solidFill>
              </a:rPr>
              <a:t>"A few weeks"</a:t>
            </a:r>
            <a:r>
              <a:rPr lang="id" sz="1200">
                <a:solidFill>
                  <a:schemeClr val="dk1"/>
                </a:solidFill>
              </a:rPr>
              <a:t> dan </a:t>
            </a:r>
            <a:r>
              <a:rPr b="1" lang="id" sz="1200">
                <a:solidFill>
                  <a:schemeClr val="dk1"/>
                </a:solidFill>
              </a:rPr>
              <a:t>"Several months"</a:t>
            </a:r>
            <a:r>
              <a:rPr lang="id" sz="1200">
                <a:solidFill>
                  <a:schemeClr val="dk1"/>
                </a:solidFill>
              </a:rPr>
              <a:t>) cenderung memiliki rasio pembatalan yang </a:t>
            </a:r>
            <a:r>
              <a:rPr b="1" lang="id" sz="1200">
                <a:solidFill>
                  <a:schemeClr val="dk1"/>
                </a:solidFill>
              </a:rPr>
              <a:t>lebih tinggi</a:t>
            </a:r>
            <a:r>
              <a:rPr lang="id" sz="1200">
                <a:solidFill>
                  <a:schemeClr val="dk1"/>
                </a:solidFill>
              </a:rPr>
              <a:t> daripada durasi menginap yang </a:t>
            </a:r>
            <a:r>
              <a:rPr b="1" lang="id" sz="1200">
                <a:solidFill>
                  <a:schemeClr val="dk1"/>
                </a:solidFill>
              </a:rPr>
              <a:t>lebih singkat</a:t>
            </a:r>
            <a:r>
              <a:rPr lang="id" sz="1200">
                <a:solidFill>
                  <a:schemeClr val="dk1"/>
                </a:solidFill>
              </a:rPr>
              <a:t> (kategori </a:t>
            </a:r>
            <a:r>
              <a:rPr b="1" lang="id" sz="1200">
                <a:solidFill>
                  <a:schemeClr val="dk1"/>
                </a:solidFill>
              </a:rPr>
              <a:t>"A few days"</a:t>
            </a:r>
            <a:r>
              <a:rPr lang="id" sz="1200">
                <a:solidFill>
                  <a:schemeClr val="dk1"/>
                </a:solidFill>
              </a:rPr>
              <a:t>). Pembatalan lebih umum terjadi pada durasi menginap yang lebih panjang, yang mungkin dikaitkan dengan perubahan rencana atau faktor lain yang mempengaruhi keputusan tamu untuk membatalkan. Hotel City Hotel memiliki r</a:t>
            </a:r>
            <a:r>
              <a:rPr b="1" lang="id" sz="1200">
                <a:solidFill>
                  <a:schemeClr val="dk1"/>
                </a:solidFill>
              </a:rPr>
              <a:t>asio pembatalan yang lebih tinggi</a:t>
            </a:r>
            <a:r>
              <a:rPr lang="id" sz="1200">
                <a:solidFill>
                  <a:schemeClr val="dk1"/>
                </a:solidFill>
              </a:rPr>
              <a:t> secara keseluruhan dibandingkan dengan </a:t>
            </a:r>
            <a:r>
              <a:rPr b="1" lang="id" sz="1200">
                <a:solidFill>
                  <a:schemeClr val="dk1"/>
                </a:solidFill>
              </a:rPr>
              <a:t>Resort Hotel</a:t>
            </a:r>
            <a:r>
              <a:rPr lang="id" sz="1200">
                <a:solidFill>
                  <a:schemeClr val="dk1"/>
                </a:solidFill>
              </a:rPr>
              <a:t>, terlepas dari durasi menginapnya. Manajemen hotel dapat menggunakan informasi ini untuk memahami pola pembatalan dan mengembangkan strategi untuk mengurangi jumlah pembatalan, seperti meningkatkan kepuasan tamu atau menawarkan fleksibilitas dalam kebijakan pembatalan.</a:t>
            </a:r>
            <a:endParaRPr sz="1200">
              <a:solidFill>
                <a:schemeClr val="dk1"/>
              </a:solidFill>
            </a:endParaRPr>
          </a:p>
        </p:txBody>
      </p:sp>
      <p:sp>
        <p:nvSpPr>
          <p:cNvPr id="241" name="Google Shape;241;p49">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pic>
        <p:nvPicPr>
          <p:cNvPr id="242" name="Google Shape;242;p49"/>
          <p:cNvPicPr preferRelativeResize="0"/>
          <p:nvPr/>
        </p:nvPicPr>
        <p:blipFill rotWithShape="1">
          <a:blip r:embed="rId5">
            <a:alphaModFix/>
          </a:blip>
          <a:srcRect b="0" l="0" r="0" t="0"/>
          <a:stretch/>
        </p:blipFill>
        <p:spPr>
          <a:xfrm>
            <a:off x="1180465" y="631825"/>
            <a:ext cx="6782435" cy="22656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0"/>
          <p:cNvSpPr txBox="1"/>
          <p:nvPr>
            <p:ph type="title"/>
          </p:nvPr>
        </p:nvSpPr>
        <p:spPr>
          <a:xfrm>
            <a:off x="0" y="57300"/>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t>Impact Analysis of Lead Time on Hotel Bookings Cancellation Rate</a:t>
            </a:r>
            <a:endParaRPr b="1" sz="1800">
              <a:solidFill>
                <a:schemeClr val="lt1"/>
              </a:solidFill>
            </a:endParaRPr>
          </a:p>
        </p:txBody>
      </p:sp>
      <p:sp>
        <p:nvSpPr>
          <p:cNvPr id="248" name="Google Shape;248;p50"/>
          <p:cNvSpPr txBox="1"/>
          <p:nvPr>
            <p:ph idx="1" type="body"/>
          </p:nvPr>
        </p:nvSpPr>
        <p:spPr>
          <a:xfrm>
            <a:off x="311785" y="1630045"/>
            <a:ext cx="8520430" cy="3291840"/>
          </a:xfrm>
          <a:prstGeom prst="rect">
            <a:avLst/>
          </a:prstGeom>
          <a:noFill/>
          <a:ln>
            <a:noFill/>
          </a:ln>
        </p:spPr>
        <p:txBody>
          <a:bodyPr anchorCtr="0" anchor="t" bIns="91425" lIns="91425" spcFirstLastPara="1" rIns="91425" wrap="square" tIns="91425">
            <a:normAutofit/>
          </a:bodyPr>
          <a:lstStyle/>
          <a:p>
            <a:pPr indent="-228600" lvl="0" marL="228600" rtl="0" algn="l">
              <a:lnSpc>
                <a:spcPct val="115000"/>
              </a:lnSpc>
              <a:spcBef>
                <a:spcPts val="0"/>
              </a:spcBef>
              <a:spcAft>
                <a:spcPts val="0"/>
              </a:spcAft>
              <a:buSzPts val="1800"/>
              <a:buFont typeface="Arial"/>
              <a:buChar char="•"/>
            </a:pPr>
            <a:r>
              <a:rPr lang="id" sz="1200">
                <a:solidFill>
                  <a:schemeClr val="dk1"/>
                </a:solidFill>
              </a:rPr>
              <a:t>Menggunakan metode apply pada kolom </a:t>
            </a:r>
            <a:r>
              <a:rPr b="1" lang="id" sz="1200">
                <a:solidFill>
                  <a:schemeClr val="dk1"/>
                </a:solidFill>
              </a:rPr>
              <a:t>"lead_time"</a:t>
            </a:r>
            <a:r>
              <a:rPr lang="id" sz="1200">
                <a:solidFill>
                  <a:schemeClr val="dk1"/>
                </a:solidFill>
              </a:rPr>
              <a:t> untuk menerapkan suatu fungsi pada setiap nilai dalam kolom tersebut. Fungsi yang diterapkan menggunakan </a:t>
            </a:r>
            <a:r>
              <a:rPr b="1" lang="id" sz="1200">
                <a:solidFill>
                  <a:schemeClr val="dk1"/>
                </a:solidFill>
              </a:rPr>
              <a:t>ekspresi lambda</a:t>
            </a:r>
            <a:r>
              <a:rPr lang="id" sz="1200">
                <a:solidFill>
                  <a:schemeClr val="dk1"/>
                </a:solidFill>
              </a:rPr>
              <a:t> untuk menentukan kategori waktu pemesanan berdasarkan nilai</a:t>
            </a:r>
            <a:r>
              <a:rPr b="1" lang="id" sz="1200">
                <a:solidFill>
                  <a:schemeClr val="dk1"/>
                </a:solidFill>
              </a:rPr>
              <a:t> "lead_time"</a:t>
            </a:r>
            <a:r>
              <a:rPr lang="id" sz="1200">
                <a:solidFill>
                  <a:schemeClr val="dk1"/>
                </a:solidFill>
              </a:rPr>
              <a:t>. Jika nilai </a:t>
            </a:r>
            <a:r>
              <a:rPr b="1" lang="id" sz="1200">
                <a:solidFill>
                  <a:schemeClr val="dk1"/>
                </a:solidFill>
              </a:rPr>
              <a:t>"lead_time"</a:t>
            </a:r>
            <a:r>
              <a:rPr lang="id" sz="1200">
                <a:solidFill>
                  <a:schemeClr val="dk1"/>
                </a:solidFill>
              </a:rPr>
              <a:t> adalah </a:t>
            </a:r>
            <a:r>
              <a:rPr b="1" lang="id" sz="1200">
                <a:solidFill>
                  <a:schemeClr val="dk1"/>
                </a:solidFill>
              </a:rPr>
              <a:t>0</a:t>
            </a:r>
            <a:r>
              <a:rPr lang="id" sz="1200">
                <a:solidFill>
                  <a:schemeClr val="dk1"/>
                </a:solidFill>
              </a:rPr>
              <a:t>, maka kategori waktu pemesanan diatur sebagai</a:t>
            </a:r>
            <a:r>
              <a:rPr b="1" lang="id" sz="1200">
                <a:solidFill>
                  <a:schemeClr val="dk1"/>
                </a:solidFill>
              </a:rPr>
              <a:t> "A day"</a:t>
            </a:r>
            <a:r>
              <a:rPr lang="id" sz="1200">
                <a:solidFill>
                  <a:schemeClr val="dk1"/>
                </a:solidFill>
              </a:rPr>
              <a:t>. Jika nilai </a:t>
            </a:r>
            <a:r>
              <a:rPr b="1" lang="id" sz="1200">
                <a:solidFill>
                  <a:schemeClr val="dk1"/>
                </a:solidFill>
              </a:rPr>
              <a:t>"lead_time"</a:t>
            </a:r>
            <a:r>
              <a:rPr lang="id" sz="1200">
                <a:solidFill>
                  <a:schemeClr val="dk1"/>
                </a:solidFill>
              </a:rPr>
              <a:t> kurang dari atau sama dengan </a:t>
            </a:r>
            <a:r>
              <a:rPr b="1" lang="id" sz="1200">
                <a:solidFill>
                  <a:schemeClr val="dk1"/>
                </a:solidFill>
              </a:rPr>
              <a:t>7</a:t>
            </a:r>
            <a:r>
              <a:rPr lang="id" sz="1200">
                <a:solidFill>
                  <a:schemeClr val="dk1"/>
                </a:solidFill>
              </a:rPr>
              <a:t>, maka kategori waktu pemesanan diatur sebagai </a:t>
            </a:r>
            <a:r>
              <a:rPr b="1" lang="id" sz="1200">
                <a:solidFill>
                  <a:schemeClr val="dk1"/>
                </a:solidFill>
              </a:rPr>
              <a:t>"A few days"</a:t>
            </a:r>
            <a:r>
              <a:rPr lang="id" sz="1200">
                <a:solidFill>
                  <a:schemeClr val="dk1"/>
                </a:solidFill>
              </a:rPr>
              <a:t>. Jika nilai </a:t>
            </a:r>
            <a:r>
              <a:rPr b="1" lang="id" sz="1200">
                <a:solidFill>
                  <a:schemeClr val="dk1"/>
                </a:solidFill>
              </a:rPr>
              <a:t>"lead_time"</a:t>
            </a:r>
            <a:r>
              <a:rPr lang="id" sz="1200">
                <a:solidFill>
                  <a:schemeClr val="dk1"/>
                </a:solidFill>
              </a:rPr>
              <a:t> kurang dari atau sama dengan </a:t>
            </a:r>
            <a:r>
              <a:rPr b="1" lang="id" sz="1200">
                <a:solidFill>
                  <a:schemeClr val="dk1"/>
                </a:solidFill>
              </a:rPr>
              <a:t>31</a:t>
            </a:r>
            <a:r>
              <a:rPr lang="id" sz="1200">
                <a:solidFill>
                  <a:schemeClr val="dk1"/>
                </a:solidFill>
              </a:rPr>
              <a:t>, maka kategori waktu pemesanan diatur sebagai </a:t>
            </a:r>
            <a:r>
              <a:rPr b="1" lang="id" sz="1200">
                <a:solidFill>
                  <a:schemeClr val="dk1"/>
                </a:solidFill>
              </a:rPr>
              <a:t>"A few weeks"</a:t>
            </a:r>
            <a:r>
              <a:rPr lang="id" sz="1200">
                <a:solidFill>
                  <a:schemeClr val="dk1"/>
                </a:solidFill>
              </a:rPr>
              <a:t>. Jika nilai </a:t>
            </a:r>
            <a:r>
              <a:rPr b="1" lang="id" sz="1200">
                <a:solidFill>
                  <a:schemeClr val="dk1"/>
                </a:solidFill>
              </a:rPr>
              <a:t>"lead_time"</a:t>
            </a:r>
            <a:r>
              <a:rPr lang="id" sz="1200">
                <a:solidFill>
                  <a:schemeClr val="dk1"/>
                </a:solidFill>
              </a:rPr>
              <a:t> lebih dari </a:t>
            </a:r>
            <a:r>
              <a:rPr b="1" lang="id" sz="1200">
                <a:solidFill>
                  <a:schemeClr val="dk1"/>
                </a:solidFill>
              </a:rPr>
              <a:t>31</a:t>
            </a:r>
            <a:r>
              <a:rPr lang="id" sz="1200">
                <a:solidFill>
                  <a:schemeClr val="dk1"/>
                </a:solidFill>
              </a:rPr>
              <a:t>, maka kategori waktu pemesanan diatur sebagai </a:t>
            </a:r>
            <a:r>
              <a:rPr b="1" lang="id" sz="1200">
                <a:solidFill>
                  <a:schemeClr val="dk1"/>
                </a:solidFill>
              </a:rPr>
              <a:t>"A few months"</a:t>
            </a:r>
            <a:r>
              <a:rPr lang="id" sz="1200">
                <a:solidFill>
                  <a:schemeClr val="dk1"/>
                </a:solidFill>
              </a:rPr>
              <a:t>.</a:t>
            </a:r>
            <a:endParaRPr sz="1200">
              <a:solidFill>
                <a:schemeClr val="dk1"/>
              </a:solidFill>
            </a:endParaRPr>
          </a:p>
          <a:p>
            <a:pPr indent="-228600" lvl="0" marL="228600" rtl="0" algn="l">
              <a:lnSpc>
                <a:spcPct val="115000"/>
              </a:lnSpc>
              <a:spcBef>
                <a:spcPts val="1200"/>
              </a:spcBef>
              <a:spcAft>
                <a:spcPts val="1200"/>
              </a:spcAft>
              <a:buSzPts val="1800"/>
              <a:buFont typeface="Arial"/>
              <a:buChar char="•"/>
            </a:pPr>
            <a:r>
              <a:rPr lang="id" sz="1200">
                <a:solidFill>
                  <a:schemeClr val="dk1"/>
                </a:solidFill>
              </a:rPr>
              <a:t>Dataset df akan memiliki kolom baru </a:t>
            </a:r>
            <a:r>
              <a:rPr b="1" lang="id" sz="1200">
                <a:solidFill>
                  <a:schemeClr val="dk1"/>
                </a:solidFill>
              </a:rPr>
              <a:t>"category_lead_time"</a:t>
            </a:r>
            <a:r>
              <a:rPr lang="id" sz="1200">
                <a:solidFill>
                  <a:schemeClr val="dk1"/>
                </a:solidFill>
              </a:rPr>
              <a:t> yang membagi waktu pemesanan menjadi beberapa segementasi berdasarkan nilai </a:t>
            </a:r>
            <a:r>
              <a:rPr b="1" lang="id" sz="1200">
                <a:solidFill>
                  <a:schemeClr val="dk1"/>
                </a:solidFill>
              </a:rPr>
              <a:t>"lead_time"</a:t>
            </a:r>
            <a:r>
              <a:rPr lang="id" sz="1200">
                <a:solidFill>
                  <a:schemeClr val="dk1"/>
                </a:solidFill>
              </a:rPr>
              <a:t>. Segmentasi ini dapat membantu dalam analisis dan pemahaman pola pemesanan berdasarkan durasi waktu antara pemesanan dan tanggal kedatangan.</a:t>
            </a:r>
            <a:endParaRPr sz="1200">
              <a:solidFill>
                <a:schemeClr val="dk1"/>
              </a:solidFill>
            </a:endParaRPr>
          </a:p>
        </p:txBody>
      </p:sp>
      <p:pic>
        <p:nvPicPr>
          <p:cNvPr id="249" name="Google Shape;249;p50"/>
          <p:cNvPicPr preferRelativeResize="0"/>
          <p:nvPr/>
        </p:nvPicPr>
        <p:blipFill rotWithShape="1">
          <a:blip r:embed="rId3">
            <a:alphaModFix/>
          </a:blip>
          <a:srcRect b="0" l="0" r="0" t="0"/>
          <a:stretch/>
        </p:blipFill>
        <p:spPr>
          <a:xfrm>
            <a:off x="311785" y="863600"/>
            <a:ext cx="8519795" cy="557530"/>
          </a:xfrm>
          <a:prstGeom prst="rect">
            <a:avLst/>
          </a:prstGeom>
          <a:noFill/>
          <a:ln>
            <a:noFill/>
          </a:ln>
        </p:spPr>
      </p:pic>
      <p:sp>
        <p:nvSpPr>
          <p:cNvPr id="250" name="Google Shape;250;p50">
            <a:hlinkClick r:id="rId4"/>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5"/>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1"/>
          <p:cNvSpPr txBox="1"/>
          <p:nvPr>
            <p:ph type="title"/>
          </p:nvPr>
        </p:nvSpPr>
        <p:spPr>
          <a:xfrm>
            <a:off x="0" y="57300"/>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t>Impact Analysis of Lead Time on Hotel Bookings Cancellation Rate</a:t>
            </a:r>
            <a:endParaRPr b="1" sz="1800">
              <a:solidFill>
                <a:schemeClr val="lt1"/>
              </a:solidFill>
            </a:endParaRPr>
          </a:p>
        </p:txBody>
      </p:sp>
      <p:sp>
        <p:nvSpPr>
          <p:cNvPr id="256" name="Google Shape;256;p51"/>
          <p:cNvSpPr txBox="1"/>
          <p:nvPr>
            <p:ph idx="1" type="body"/>
          </p:nvPr>
        </p:nvSpPr>
        <p:spPr>
          <a:xfrm>
            <a:off x="311785" y="1630045"/>
            <a:ext cx="8520430" cy="3291840"/>
          </a:xfrm>
          <a:prstGeom prst="rect">
            <a:avLst/>
          </a:prstGeom>
          <a:noFill/>
          <a:ln>
            <a:noFill/>
          </a:ln>
        </p:spPr>
        <p:txBody>
          <a:bodyPr anchorCtr="0" anchor="t" bIns="91425" lIns="91425" spcFirstLastPara="1" rIns="91425" wrap="square" tIns="91425">
            <a:normAutofit/>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Pada baris pertama, melakukan filtering pada Dataset df dengan kondisi </a:t>
            </a:r>
            <a:r>
              <a:rPr b="1" lang="id" sz="1200">
                <a:solidFill>
                  <a:schemeClr val="dk1"/>
                </a:solidFill>
              </a:rPr>
              <a:t>df['is_canceled'] == 0</a:t>
            </a:r>
            <a:r>
              <a:rPr lang="id" sz="1200">
                <a:solidFill>
                  <a:schemeClr val="dk1"/>
                </a:solidFill>
              </a:rPr>
              <a:t>, yang mengambil hanya data yang tidak dibatalkan (tidak dibatalkan = 0). Menggunakan metode </a:t>
            </a:r>
            <a:r>
              <a:rPr b="1" lang="id" sz="1200">
                <a:solidFill>
                  <a:schemeClr val="dk1"/>
                </a:solidFill>
              </a:rPr>
              <a:t>groupby </a:t>
            </a:r>
            <a:r>
              <a:rPr lang="id" sz="1200">
                <a:solidFill>
                  <a:schemeClr val="dk1"/>
                </a:solidFill>
              </a:rPr>
              <a:t>pada Dataset hasil filtering untuk mengelompokkan data berdasarkan kolom </a:t>
            </a:r>
            <a:r>
              <a:rPr b="1" lang="id" sz="1200">
                <a:solidFill>
                  <a:schemeClr val="dk1"/>
                </a:solidFill>
              </a:rPr>
              <a:t>'hotel'</a:t>
            </a:r>
            <a:r>
              <a:rPr lang="id" sz="1200">
                <a:solidFill>
                  <a:schemeClr val="dk1"/>
                </a:solidFill>
              </a:rPr>
              <a:t> dan </a:t>
            </a:r>
            <a:r>
              <a:rPr b="1" lang="id" sz="1200">
                <a:solidFill>
                  <a:schemeClr val="dk1"/>
                </a:solidFill>
              </a:rPr>
              <a:t>'category_lead_time'</a:t>
            </a:r>
            <a:r>
              <a:rPr lang="id" sz="1200">
                <a:solidFill>
                  <a:schemeClr val="dk1"/>
                </a:solidFill>
              </a:rPr>
              <a:t>. Memilih kolom </a:t>
            </a:r>
            <a:r>
              <a:rPr b="1" lang="id" sz="1200">
                <a:solidFill>
                  <a:schemeClr val="dk1"/>
                </a:solidFill>
              </a:rPr>
              <a:t>'is_canceled' </a:t>
            </a:r>
            <a:r>
              <a:rPr lang="id" sz="1200">
                <a:solidFill>
                  <a:schemeClr val="dk1"/>
                </a:solidFill>
              </a:rPr>
              <a:t>menggunakan </a:t>
            </a:r>
            <a:r>
              <a:rPr b="1" lang="id" sz="1200">
                <a:solidFill>
                  <a:schemeClr val="dk1"/>
                </a:solidFill>
              </a:rPr>
              <a:t>indexing ['is_canceled']</a:t>
            </a:r>
            <a:r>
              <a:rPr lang="id" sz="1200">
                <a:solidFill>
                  <a:schemeClr val="dk1"/>
                </a:solidFill>
              </a:rPr>
              <a:t>. Menghitung jumlah entri (yang tidak dibatalkan) pada setiap kelompok menggunakan metode </a:t>
            </a:r>
            <a:r>
              <a:rPr b="1" lang="id" sz="1200">
                <a:solidFill>
                  <a:schemeClr val="dk1"/>
                </a:solidFill>
              </a:rPr>
              <a:t>count()</a:t>
            </a:r>
            <a:r>
              <a:rPr lang="id" sz="1200">
                <a:solidFill>
                  <a:schemeClr val="dk1"/>
                </a:solidFill>
              </a:rPr>
              <a:t>. Menggunakan metode </a:t>
            </a:r>
            <a:r>
              <a:rPr b="1" lang="id" sz="1200">
                <a:solidFill>
                  <a:schemeClr val="dk1"/>
                </a:solidFill>
              </a:rPr>
              <a:t>reset_index()</a:t>
            </a:r>
            <a:r>
              <a:rPr lang="id" sz="1200">
                <a:solidFill>
                  <a:schemeClr val="dk1"/>
                </a:solidFill>
              </a:rPr>
              <a:t> untuk mereset indeks dan mengubah hasil pengelompokan menjadi Dataset baru. Menyimpan hasil pengelompokan dan penghitungan tersebut dalam variabel x.</a:t>
            </a:r>
            <a:endParaRPr sz="1200">
              <a:solidFill>
                <a:schemeClr val="dk1"/>
              </a:solidFill>
            </a:endParaRPr>
          </a:p>
          <a:p>
            <a:pPr indent="-171450" lvl="0" marL="171450" rtl="0" algn="just">
              <a:lnSpc>
                <a:spcPct val="115000"/>
              </a:lnSpc>
              <a:spcBef>
                <a:spcPts val="1200"/>
              </a:spcBef>
              <a:spcAft>
                <a:spcPts val="1200"/>
              </a:spcAft>
              <a:buSzPts val="1800"/>
              <a:buFont typeface="Arial"/>
              <a:buChar char="•"/>
            </a:pPr>
            <a:r>
              <a:rPr lang="id" sz="1200">
                <a:solidFill>
                  <a:schemeClr val="dk1"/>
                </a:solidFill>
              </a:rPr>
              <a:t>Pada baris ke dua, melakukan filtering pada Dataset df dengan kondisi </a:t>
            </a:r>
            <a:r>
              <a:rPr b="1" lang="id" sz="1200">
                <a:solidFill>
                  <a:schemeClr val="dk1"/>
                </a:solidFill>
              </a:rPr>
              <a:t>df['is_canceled'] == 1</a:t>
            </a:r>
            <a:r>
              <a:rPr lang="id" sz="1200">
                <a:solidFill>
                  <a:schemeClr val="dk1"/>
                </a:solidFill>
              </a:rPr>
              <a:t>, yang mengambil hanya data yang dibatalkan (dibatalkan = 1).Menggunakan metode </a:t>
            </a:r>
            <a:r>
              <a:rPr b="1" lang="id" sz="1200">
                <a:solidFill>
                  <a:schemeClr val="dk1"/>
                </a:solidFill>
              </a:rPr>
              <a:t>groupby </a:t>
            </a:r>
            <a:r>
              <a:rPr lang="id" sz="1200">
                <a:solidFill>
                  <a:schemeClr val="dk1"/>
                </a:solidFill>
              </a:rPr>
              <a:t>pada Dataset hasil filtering untuk mengelompokkan data berdasarkan kolom </a:t>
            </a:r>
            <a:r>
              <a:rPr b="1" lang="id" sz="1200">
                <a:solidFill>
                  <a:schemeClr val="dk1"/>
                </a:solidFill>
              </a:rPr>
              <a:t>'hotel'</a:t>
            </a:r>
            <a:r>
              <a:rPr lang="id" sz="1200">
                <a:solidFill>
                  <a:schemeClr val="dk1"/>
                </a:solidFill>
              </a:rPr>
              <a:t> dan</a:t>
            </a:r>
            <a:r>
              <a:rPr b="1" lang="id" sz="1200">
                <a:solidFill>
                  <a:schemeClr val="dk1"/>
                </a:solidFill>
              </a:rPr>
              <a:t> 'category_lead_time'</a:t>
            </a:r>
            <a:r>
              <a:rPr lang="id" sz="1200">
                <a:solidFill>
                  <a:schemeClr val="dk1"/>
                </a:solidFill>
              </a:rPr>
              <a:t>. kemudian memilih </a:t>
            </a:r>
            <a:r>
              <a:rPr b="1" lang="id" sz="1200">
                <a:solidFill>
                  <a:schemeClr val="dk1"/>
                </a:solidFill>
              </a:rPr>
              <a:t>kolom 'is_canceled'</a:t>
            </a:r>
            <a:r>
              <a:rPr lang="id" sz="1200">
                <a:solidFill>
                  <a:schemeClr val="dk1"/>
                </a:solidFill>
              </a:rPr>
              <a:t> menggunakan </a:t>
            </a:r>
            <a:r>
              <a:rPr b="1" lang="id" sz="1200">
                <a:solidFill>
                  <a:schemeClr val="dk1"/>
                </a:solidFill>
              </a:rPr>
              <a:t>indexing ['is_canceled']</a:t>
            </a:r>
            <a:r>
              <a:rPr lang="id" sz="1200">
                <a:solidFill>
                  <a:schemeClr val="dk1"/>
                </a:solidFill>
              </a:rPr>
              <a:t>. Menghitung jumlah entri (yang dibatalkan) pada setiap kelompok menggunakan metode</a:t>
            </a:r>
            <a:r>
              <a:rPr b="1" lang="id" sz="1200">
                <a:solidFill>
                  <a:schemeClr val="dk1"/>
                </a:solidFill>
              </a:rPr>
              <a:t> count()</a:t>
            </a:r>
            <a:r>
              <a:rPr lang="id" sz="1200">
                <a:solidFill>
                  <a:schemeClr val="dk1"/>
                </a:solidFill>
              </a:rPr>
              <a:t>. Menggunakan metode </a:t>
            </a:r>
            <a:r>
              <a:rPr b="1" lang="id" sz="1200">
                <a:solidFill>
                  <a:schemeClr val="dk1"/>
                </a:solidFill>
              </a:rPr>
              <a:t>reset_index()</a:t>
            </a:r>
            <a:r>
              <a:rPr lang="id" sz="1200">
                <a:solidFill>
                  <a:schemeClr val="dk1"/>
                </a:solidFill>
              </a:rPr>
              <a:t> untuk mereset indeks dan mengubah hasil pengelompokan menjadi Dataset baru. Menyimpan hasil pengelompokan dan penghitungan tersebut dalam variabel y.</a:t>
            </a:r>
            <a:endParaRPr sz="1200">
              <a:solidFill>
                <a:schemeClr val="dk1"/>
              </a:solidFill>
            </a:endParaRPr>
          </a:p>
        </p:txBody>
      </p:sp>
      <p:sp>
        <p:nvSpPr>
          <p:cNvPr id="257" name="Google Shape;257;p51">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pic>
        <p:nvPicPr>
          <p:cNvPr id="258" name="Google Shape;258;p51"/>
          <p:cNvPicPr preferRelativeResize="0"/>
          <p:nvPr/>
        </p:nvPicPr>
        <p:blipFill rotWithShape="1">
          <a:blip r:embed="rId5">
            <a:alphaModFix/>
          </a:blip>
          <a:srcRect b="0" l="0" r="0" t="0"/>
          <a:stretch/>
        </p:blipFill>
        <p:spPr>
          <a:xfrm>
            <a:off x="1139825" y="725170"/>
            <a:ext cx="6864350" cy="86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txBox="1"/>
          <p:nvPr>
            <p:ph type="title"/>
          </p:nvPr>
        </p:nvSpPr>
        <p:spPr>
          <a:xfrm>
            <a:off x="0" y="57300"/>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t>Impact Analysis of Lead Time on Hotel Bookings Cancellation Rate</a:t>
            </a:r>
            <a:endParaRPr b="1" sz="1800">
              <a:solidFill>
                <a:schemeClr val="lt1"/>
              </a:solidFill>
            </a:endParaRPr>
          </a:p>
        </p:txBody>
      </p:sp>
      <p:sp>
        <p:nvSpPr>
          <p:cNvPr id="264" name="Google Shape;264;p52"/>
          <p:cNvSpPr txBox="1"/>
          <p:nvPr>
            <p:ph idx="1" type="body"/>
          </p:nvPr>
        </p:nvSpPr>
        <p:spPr>
          <a:xfrm>
            <a:off x="311785" y="704850"/>
            <a:ext cx="8520430" cy="4217035"/>
          </a:xfrm>
          <a:prstGeom prst="rect">
            <a:avLst/>
          </a:prstGeom>
          <a:noFill/>
          <a:ln>
            <a:noFill/>
          </a:ln>
        </p:spPr>
        <p:txBody>
          <a:bodyPr anchorCtr="0" anchor="t" bIns="91425" lIns="91425" spcFirstLastPara="1" rIns="91425" wrap="square" tIns="91425">
            <a:normAutofit/>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Pada baris ketiga, menambahkan kolom </a:t>
            </a:r>
            <a:r>
              <a:rPr b="1" lang="id" sz="1200">
                <a:solidFill>
                  <a:schemeClr val="dk1"/>
                </a:solidFill>
              </a:rPr>
              <a:t>'canceled'</a:t>
            </a:r>
            <a:r>
              <a:rPr lang="id" sz="1200">
                <a:solidFill>
                  <a:schemeClr val="dk1"/>
                </a:solidFill>
              </a:rPr>
              <a:t> pada Dataset x yang berisi nilai dari kolom </a:t>
            </a:r>
            <a:r>
              <a:rPr b="1" lang="id" sz="1200">
                <a:solidFill>
                  <a:schemeClr val="dk1"/>
                </a:solidFill>
              </a:rPr>
              <a:t>'is_canceled' </a:t>
            </a:r>
            <a:r>
              <a:rPr lang="id" sz="1200">
                <a:solidFill>
                  <a:schemeClr val="dk1"/>
                </a:solidFill>
              </a:rPr>
              <a:t>pada Dataset y. Menggabungkan informasi jumlah pembatalan dari Dataset y ke Dataset x berdasarkan hotel dan kategori waktu pemesanan.</a:t>
            </a:r>
            <a:endParaRPr sz="1200">
              <a:solidFill>
                <a:schemeClr val="dk1"/>
              </a:solidFill>
            </a:endParaRPr>
          </a:p>
          <a:p>
            <a:pPr indent="-171450" lvl="0" marL="171450" rtl="0" algn="just">
              <a:lnSpc>
                <a:spcPct val="115000"/>
              </a:lnSpc>
              <a:spcBef>
                <a:spcPts val="1200"/>
              </a:spcBef>
              <a:spcAft>
                <a:spcPts val="0"/>
              </a:spcAft>
              <a:buSzPts val="1800"/>
              <a:buFont typeface="Arial"/>
              <a:buChar char="•"/>
            </a:pPr>
            <a:r>
              <a:rPr lang="id" sz="1200">
                <a:solidFill>
                  <a:schemeClr val="dk1"/>
                </a:solidFill>
              </a:rPr>
              <a:t>Pada baris ke empat, mengubah nama kolom </a:t>
            </a:r>
            <a:r>
              <a:rPr b="1" lang="id" sz="1200">
                <a:solidFill>
                  <a:schemeClr val="dk1"/>
                </a:solidFill>
              </a:rPr>
              <a:t>'is_canceled'</a:t>
            </a:r>
            <a:r>
              <a:rPr lang="id" sz="1200">
                <a:solidFill>
                  <a:schemeClr val="dk1"/>
                </a:solidFill>
              </a:rPr>
              <a:t> dalam Dataset x menjadi </a:t>
            </a:r>
            <a:r>
              <a:rPr b="1" lang="id" sz="1200">
                <a:solidFill>
                  <a:schemeClr val="dk1"/>
                </a:solidFill>
              </a:rPr>
              <a:t>'not_canceled'</a:t>
            </a:r>
            <a:r>
              <a:rPr lang="id" sz="1200">
                <a:solidFill>
                  <a:schemeClr val="dk1"/>
                </a:solidFill>
              </a:rPr>
              <a:t>. Ini dilakukan untuk memberikan pemahaman yang lebih jelas bahwa kolom tersebut berisi jumlah tidak dibatalkan.</a:t>
            </a:r>
            <a:endParaRPr sz="1200">
              <a:solidFill>
                <a:schemeClr val="dk1"/>
              </a:solidFill>
            </a:endParaRPr>
          </a:p>
          <a:p>
            <a:pPr indent="-171450" lvl="0" marL="171450" rtl="0" algn="just">
              <a:lnSpc>
                <a:spcPct val="115000"/>
              </a:lnSpc>
              <a:spcBef>
                <a:spcPts val="1200"/>
              </a:spcBef>
              <a:spcAft>
                <a:spcPts val="1200"/>
              </a:spcAft>
              <a:buSzPts val="1800"/>
              <a:buFont typeface="Arial"/>
              <a:buChar char="•"/>
            </a:pPr>
            <a:r>
              <a:rPr lang="id" sz="1200">
                <a:solidFill>
                  <a:schemeClr val="dk1"/>
                </a:solidFill>
              </a:rPr>
              <a:t>Pada baris ke lima, menambahkan kolom</a:t>
            </a:r>
            <a:r>
              <a:rPr b="1" lang="id" sz="1200">
                <a:solidFill>
                  <a:schemeClr val="dk1"/>
                </a:solidFill>
              </a:rPr>
              <a:t> 'Cancellation_rate'</a:t>
            </a:r>
            <a:r>
              <a:rPr lang="id" sz="1200">
                <a:solidFill>
                  <a:schemeClr val="dk1"/>
                </a:solidFill>
              </a:rPr>
              <a:t> pada Dataset x yang menghitung tingkat pembatalan dalam persentase. Rasio tingkat pembatalan dihitung dengan </a:t>
            </a:r>
            <a:r>
              <a:rPr b="1" lang="id" sz="1200">
                <a:solidFill>
                  <a:schemeClr val="dk1"/>
                </a:solidFill>
              </a:rPr>
              <a:t>membagi jumlah pembatalan (kolom 'canceled') dengan jumlah total (jumlah pembatalan + jumlah yang tidak dibatalkan)</a:t>
            </a:r>
            <a:r>
              <a:rPr lang="id" sz="1200">
                <a:solidFill>
                  <a:schemeClr val="dk1"/>
                </a:solidFill>
              </a:rPr>
              <a:t> dan dikalikan dengan </a:t>
            </a:r>
            <a:r>
              <a:rPr b="1" lang="id" sz="1200">
                <a:solidFill>
                  <a:schemeClr val="dk1"/>
                </a:solidFill>
              </a:rPr>
              <a:t>100%.</a:t>
            </a:r>
            <a:endParaRPr b="1" sz="1200">
              <a:solidFill>
                <a:schemeClr val="dk1"/>
              </a:solidFill>
            </a:endParaRPr>
          </a:p>
        </p:txBody>
      </p:sp>
      <p:sp>
        <p:nvSpPr>
          <p:cNvPr id="265" name="Google Shape;265;p52">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txBox="1"/>
          <p:nvPr>
            <p:ph type="title"/>
          </p:nvPr>
        </p:nvSpPr>
        <p:spPr>
          <a:xfrm>
            <a:off x="0" y="57300"/>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t>Impact Analysis of Lead Time on Hotel Bookings Cancellation Rate</a:t>
            </a:r>
            <a:endParaRPr b="1" sz="1800">
              <a:solidFill>
                <a:schemeClr val="lt1"/>
              </a:solidFill>
            </a:endParaRPr>
          </a:p>
        </p:txBody>
      </p:sp>
      <p:sp>
        <p:nvSpPr>
          <p:cNvPr id="271" name="Google Shape;271;p53"/>
          <p:cNvSpPr txBox="1"/>
          <p:nvPr>
            <p:ph idx="1" type="body"/>
          </p:nvPr>
        </p:nvSpPr>
        <p:spPr>
          <a:xfrm>
            <a:off x="311785" y="2837180"/>
            <a:ext cx="8520430" cy="2289810"/>
          </a:xfrm>
          <a:prstGeom prst="rect">
            <a:avLst/>
          </a:prstGeom>
          <a:noFill/>
          <a:ln>
            <a:noFill/>
          </a:ln>
        </p:spPr>
        <p:txBody>
          <a:bodyPr anchorCtr="0" anchor="t" bIns="91425" lIns="91425" spcFirstLastPara="1" rIns="91425" wrap="square" tIns="91425">
            <a:normAutofit lnSpcReduction="20000"/>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Hotel dengan kategori waktu pemesanan yang lebih lama (beberapa bulan) memiliki tingkat pembatalan yang </a:t>
            </a:r>
            <a:r>
              <a:rPr b="1" lang="id" sz="1200">
                <a:solidFill>
                  <a:schemeClr val="dk1"/>
                </a:solidFill>
              </a:rPr>
              <a:t>lebih tinggi</a:t>
            </a:r>
            <a:r>
              <a:rPr lang="id" sz="1200">
                <a:solidFill>
                  <a:schemeClr val="dk1"/>
                </a:solidFill>
              </a:rPr>
              <a:t>, sedangkan hotel dengan kategori waktu pemesanan yang</a:t>
            </a:r>
            <a:r>
              <a:rPr b="1" lang="id" sz="1200">
                <a:solidFill>
                  <a:schemeClr val="dk1"/>
                </a:solidFill>
              </a:rPr>
              <a:t> lebih pendek</a:t>
            </a:r>
            <a:r>
              <a:rPr lang="id" sz="1200">
                <a:solidFill>
                  <a:schemeClr val="dk1"/>
                </a:solidFill>
              </a:rPr>
              <a:t> (beberapa hari atau beberapa minggu) memiliki tingkat pembatalan yang lebih rendah.</a:t>
            </a:r>
            <a:endParaRPr sz="1200">
              <a:solidFill>
                <a:schemeClr val="dk1"/>
              </a:solidFill>
            </a:endParaRPr>
          </a:p>
          <a:p>
            <a:pPr indent="-171450" lvl="0" marL="171450" rtl="0" algn="just">
              <a:lnSpc>
                <a:spcPct val="115000"/>
              </a:lnSpc>
              <a:spcBef>
                <a:spcPts val="1200"/>
              </a:spcBef>
              <a:spcAft>
                <a:spcPts val="0"/>
              </a:spcAft>
              <a:buSzPts val="1800"/>
              <a:buFont typeface="Arial"/>
              <a:buChar char="•"/>
            </a:pPr>
            <a:r>
              <a:rPr lang="id" sz="1200">
                <a:solidFill>
                  <a:schemeClr val="dk1"/>
                </a:solidFill>
              </a:rPr>
              <a:t>Kategori waktu pemesanan </a:t>
            </a:r>
            <a:r>
              <a:rPr b="1" lang="id" sz="1200">
                <a:solidFill>
                  <a:schemeClr val="dk1"/>
                </a:solidFill>
              </a:rPr>
              <a:t>"A few months"</a:t>
            </a:r>
            <a:r>
              <a:rPr lang="id" sz="1200">
                <a:solidFill>
                  <a:schemeClr val="dk1"/>
                </a:solidFill>
              </a:rPr>
              <a:t> adalah yang paling </a:t>
            </a:r>
            <a:r>
              <a:rPr b="1" lang="id" sz="1200">
                <a:solidFill>
                  <a:schemeClr val="dk1"/>
                </a:solidFill>
              </a:rPr>
              <a:t>sering mengalami pembatalan</a:t>
            </a:r>
            <a:r>
              <a:rPr lang="id" sz="1200">
                <a:solidFill>
                  <a:schemeClr val="dk1"/>
                </a:solidFill>
              </a:rPr>
              <a:t> di kedua jenis hotel. Hal ini mungkin berkaitan dengan alasan pembatalan yang terkait dengan perubahan jadwal liburan atau rencana perjalanan dalam jangka waktu yang lebih panjang.</a:t>
            </a:r>
            <a:endParaRPr sz="1200">
              <a:solidFill>
                <a:schemeClr val="dk1"/>
              </a:solidFill>
            </a:endParaRPr>
          </a:p>
          <a:p>
            <a:pPr indent="-171450" lvl="0" marL="171450" rtl="0" algn="just">
              <a:lnSpc>
                <a:spcPct val="115000"/>
              </a:lnSpc>
              <a:spcBef>
                <a:spcPts val="1200"/>
              </a:spcBef>
              <a:spcAft>
                <a:spcPts val="1200"/>
              </a:spcAft>
              <a:buSzPts val="1800"/>
              <a:buFont typeface="Arial"/>
              <a:buChar char="•"/>
            </a:pPr>
            <a:r>
              <a:rPr lang="id" sz="1200">
                <a:solidFill>
                  <a:schemeClr val="dk1"/>
                </a:solidFill>
              </a:rPr>
              <a:t>Kategori waktu pemesanan </a:t>
            </a:r>
            <a:r>
              <a:rPr b="1" lang="id" sz="1200">
                <a:solidFill>
                  <a:schemeClr val="dk1"/>
                </a:solidFill>
              </a:rPr>
              <a:t>"A day"</a:t>
            </a:r>
            <a:r>
              <a:rPr lang="id" sz="1200">
                <a:solidFill>
                  <a:schemeClr val="dk1"/>
                </a:solidFill>
              </a:rPr>
              <a:t> adalah yang paling jarang mengalami pembatalan di kedua jenis hotel. Ini mungkin disebabkan oleh keputusan yang diambil dengan cepat atau reservasi yang dibuat untuk situasi mendesak atau keperluan mendesak.</a:t>
            </a:r>
            <a:endParaRPr sz="1200">
              <a:solidFill>
                <a:schemeClr val="dk1"/>
              </a:solidFill>
            </a:endParaRPr>
          </a:p>
        </p:txBody>
      </p:sp>
      <p:sp>
        <p:nvSpPr>
          <p:cNvPr id="272" name="Google Shape;272;p53">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pic>
        <p:nvPicPr>
          <p:cNvPr id="273" name="Google Shape;273;p53"/>
          <p:cNvPicPr preferRelativeResize="0"/>
          <p:nvPr/>
        </p:nvPicPr>
        <p:blipFill rotWithShape="1">
          <a:blip r:embed="rId5">
            <a:alphaModFix/>
          </a:blip>
          <a:srcRect b="0" l="0" r="0" t="0"/>
          <a:stretch/>
        </p:blipFill>
        <p:spPr>
          <a:xfrm>
            <a:off x="1353820" y="654050"/>
            <a:ext cx="6436360" cy="21094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4"/>
          <p:cNvSpPr txBox="1"/>
          <p:nvPr>
            <p:ph type="title"/>
          </p:nvPr>
        </p:nvSpPr>
        <p:spPr>
          <a:xfrm>
            <a:off x="0" y="57300"/>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t>Impact Analysis of Lead Time on Hotel Bookings Cancellation Rate</a:t>
            </a:r>
            <a:endParaRPr b="1" sz="1800">
              <a:solidFill>
                <a:schemeClr val="lt1"/>
              </a:solidFill>
            </a:endParaRPr>
          </a:p>
        </p:txBody>
      </p:sp>
      <p:sp>
        <p:nvSpPr>
          <p:cNvPr id="279" name="Google Shape;279;p54"/>
          <p:cNvSpPr txBox="1"/>
          <p:nvPr>
            <p:ph idx="1" type="body"/>
          </p:nvPr>
        </p:nvSpPr>
        <p:spPr>
          <a:xfrm>
            <a:off x="311785" y="770890"/>
            <a:ext cx="8520430" cy="4356100"/>
          </a:xfrm>
          <a:prstGeom prst="rect">
            <a:avLst/>
          </a:prstGeom>
          <a:noFill/>
          <a:ln>
            <a:noFill/>
          </a:ln>
        </p:spPr>
        <p:txBody>
          <a:bodyPr anchorCtr="0" anchor="t" bIns="91425" lIns="91425" spcFirstLastPara="1" rIns="91425" wrap="square" tIns="91425">
            <a:normAutofit lnSpcReduction="20000"/>
          </a:bodyPr>
          <a:lstStyle/>
          <a:p>
            <a:pPr indent="-171450" lvl="0" marL="171450" rtl="0" algn="just">
              <a:lnSpc>
                <a:spcPct val="115000"/>
              </a:lnSpc>
              <a:spcBef>
                <a:spcPts val="0"/>
              </a:spcBef>
              <a:spcAft>
                <a:spcPts val="1200"/>
              </a:spcAft>
              <a:buSzPts val="1800"/>
              <a:buFont typeface="Arial"/>
              <a:buChar char="•"/>
            </a:pPr>
            <a:r>
              <a:rPr lang="id" sz="1200">
                <a:solidFill>
                  <a:schemeClr val="dk1"/>
                </a:solidFill>
              </a:rPr>
              <a:t>Resort Hotel cenderung memiliki tingkat </a:t>
            </a:r>
            <a:r>
              <a:rPr b="1" lang="id" sz="1200">
                <a:solidFill>
                  <a:schemeClr val="dk1"/>
                </a:solidFill>
              </a:rPr>
              <a:t>pembatalan yang lebih rendah</a:t>
            </a:r>
            <a:r>
              <a:rPr lang="id" sz="1200">
                <a:solidFill>
                  <a:schemeClr val="dk1"/>
                </a:solidFill>
              </a:rPr>
              <a:t> dibandingkan dengan City Hotel. Hal ini mungkin berkaitan dengan karakteristik dan kebijakan pembatalan yang berbeda antara kedua jenis hotel tersebut dan jumlah pelanggan yang memesan lebih sedikit dibandingkan dengan City Hotel.</a:t>
            </a:r>
            <a:endParaRPr sz="1200">
              <a:solidFill>
                <a:schemeClr val="dk1"/>
              </a:solidFill>
            </a:endParaRPr>
          </a:p>
        </p:txBody>
      </p:sp>
      <p:sp>
        <p:nvSpPr>
          <p:cNvPr id="280" name="Google Shape;280;p54">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8"/>
          <p:cNvSpPr txBox="1"/>
          <p:nvPr>
            <p:ph type="title"/>
          </p:nvPr>
        </p:nvSpPr>
        <p:spPr>
          <a:xfrm>
            <a:off x="0" y="-12175"/>
            <a:ext cx="7926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53" name="Google Shape;153;p38"/>
          <p:cNvSpPr txBox="1"/>
          <p:nvPr>
            <p:ph idx="1" type="body"/>
          </p:nvPr>
        </p:nvSpPr>
        <p:spPr>
          <a:xfrm>
            <a:off x="311700" y="1506875"/>
            <a:ext cx="8520600" cy="3062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id">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9"/>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id"/>
              <a:t>Data Preprocessing</a:t>
            </a:r>
            <a:endParaRPr b="1"/>
          </a:p>
        </p:txBody>
      </p:sp>
      <p:sp>
        <p:nvSpPr>
          <p:cNvPr id="159" name="Google Shape;159;p39"/>
          <p:cNvSpPr txBox="1"/>
          <p:nvPr>
            <p:ph idx="1" type="body"/>
          </p:nvPr>
        </p:nvSpPr>
        <p:spPr>
          <a:xfrm>
            <a:off x="4066875" y="1827750"/>
            <a:ext cx="4765500" cy="1488000"/>
          </a:xfrm>
          <a:prstGeom prst="rect">
            <a:avLst/>
          </a:prstGeom>
          <a:noFill/>
          <a:ln>
            <a:noFill/>
          </a:ln>
        </p:spPr>
        <p:txBody>
          <a:bodyPr anchorCtr="0" anchor="t" bIns="91425" lIns="91425" spcFirstLastPara="1" rIns="91425" wrap="square" tIns="91425">
            <a:normAutofit fontScale="92500" lnSpcReduction="10000"/>
          </a:bodyPr>
          <a:lstStyle/>
          <a:p>
            <a:pPr indent="-310832" lvl="0" marL="457200" rtl="0" algn="just">
              <a:lnSpc>
                <a:spcPct val="150000"/>
              </a:lnSpc>
              <a:spcBef>
                <a:spcPts val="0"/>
              </a:spcBef>
              <a:spcAft>
                <a:spcPts val="0"/>
              </a:spcAft>
              <a:buClr>
                <a:schemeClr val="dk1"/>
              </a:buClr>
              <a:buSzPct val="100000"/>
              <a:buChar char="●"/>
            </a:pPr>
            <a:r>
              <a:rPr lang="id" sz="1400">
                <a:solidFill>
                  <a:schemeClr val="dk1"/>
                </a:solidFill>
              </a:rPr>
              <a:t>Terdapat 29 kolom pada Dataset, dengan total baris sebanyak 119390.</a:t>
            </a:r>
            <a:endParaRPr sz="1400">
              <a:solidFill>
                <a:schemeClr val="dk1"/>
              </a:solidFill>
            </a:endParaRPr>
          </a:p>
          <a:p>
            <a:pPr indent="-310832" lvl="0" marL="457200" rtl="0" algn="just">
              <a:lnSpc>
                <a:spcPct val="150000"/>
              </a:lnSpc>
              <a:spcBef>
                <a:spcPts val="0"/>
              </a:spcBef>
              <a:spcAft>
                <a:spcPts val="0"/>
              </a:spcAft>
              <a:buClr>
                <a:schemeClr val="dk1"/>
              </a:buClr>
              <a:buSzPct val="100000"/>
              <a:buChar char="●"/>
            </a:pPr>
            <a:r>
              <a:rPr lang="id" sz="1400">
                <a:solidFill>
                  <a:schemeClr val="dk1"/>
                </a:solidFill>
              </a:rPr>
              <a:t>Terdiri dari beberapa jenis tipe data diantaranya string, integer, dan float.</a:t>
            </a:r>
            <a:endParaRPr sz="1400">
              <a:solidFill>
                <a:schemeClr val="dk1"/>
              </a:solidFill>
            </a:endParaRPr>
          </a:p>
          <a:p>
            <a:pPr indent="-310832" lvl="0" marL="457200" rtl="0" algn="just">
              <a:lnSpc>
                <a:spcPct val="150000"/>
              </a:lnSpc>
              <a:spcBef>
                <a:spcPts val="0"/>
              </a:spcBef>
              <a:spcAft>
                <a:spcPts val="0"/>
              </a:spcAft>
              <a:buClr>
                <a:schemeClr val="dk1"/>
              </a:buClr>
              <a:buSzPct val="100000"/>
              <a:buChar char="●"/>
            </a:pPr>
            <a:r>
              <a:rPr lang="id" sz="1400">
                <a:solidFill>
                  <a:schemeClr val="dk1"/>
                </a:solidFill>
              </a:rPr>
              <a:t>Terdapat beberapa nilai kosong pada beberapa kolom</a:t>
            </a:r>
            <a:endParaRPr sz="1400">
              <a:solidFill>
                <a:schemeClr val="dk1"/>
              </a:solidFill>
            </a:endParaRPr>
          </a:p>
        </p:txBody>
      </p:sp>
      <p:sp>
        <p:nvSpPr>
          <p:cNvPr id="160" name="Google Shape;160;p39">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pic>
        <p:nvPicPr>
          <p:cNvPr id="161" name="Google Shape;161;p39"/>
          <p:cNvPicPr preferRelativeResize="0"/>
          <p:nvPr/>
        </p:nvPicPr>
        <p:blipFill>
          <a:blip r:embed="rId5">
            <a:alphaModFix/>
          </a:blip>
          <a:stretch>
            <a:fillRect/>
          </a:stretch>
        </p:blipFill>
        <p:spPr>
          <a:xfrm>
            <a:off x="173975" y="710400"/>
            <a:ext cx="3572905" cy="4325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0"/>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id"/>
              <a:t>Data Preprocessing</a:t>
            </a:r>
            <a:endParaRPr b="1"/>
          </a:p>
        </p:txBody>
      </p:sp>
      <p:sp>
        <p:nvSpPr>
          <p:cNvPr id="167" name="Google Shape;167;p40"/>
          <p:cNvSpPr txBox="1"/>
          <p:nvPr>
            <p:ph idx="1" type="body"/>
          </p:nvPr>
        </p:nvSpPr>
        <p:spPr>
          <a:xfrm>
            <a:off x="311700" y="823775"/>
            <a:ext cx="8520600" cy="4098600"/>
          </a:xfrm>
          <a:prstGeom prst="rect">
            <a:avLst/>
          </a:prstGeom>
          <a:noFill/>
          <a:ln>
            <a:noFill/>
          </a:ln>
        </p:spPr>
        <p:txBody>
          <a:bodyPr anchorCtr="0" anchor="t" bIns="91425" lIns="91425" spcFirstLastPara="1" rIns="91425" wrap="square" tIns="91425">
            <a:normAutofit lnSpcReduction="10000"/>
          </a:bodyPr>
          <a:lstStyle/>
          <a:p>
            <a:pPr indent="0" lvl="0" marL="133350" rtl="0" algn="just">
              <a:lnSpc>
                <a:spcPct val="115000"/>
              </a:lnSpc>
              <a:spcBef>
                <a:spcPts val="0"/>
              </a:spcBef>
              <a:spcAft>
                <a:spcPts val="0"/>
              </a:spcAft>
              <a:buClr>
                <a:schemeClr val="dk1"/>
              </a:buClr>
              <a:buSzPts val="1500"/>
              <a:buNone/>
            </a:pPr>
            <a:r>
              <a:rPr lang="id" sz="1200">
                <a:solidFill>
                  <a:schemeClr val="dk1"/>
                </a:solidFill>
              </a:rPr>
              <a:t>Data preprocessing adalah langkah-langkah yang dilakukan untuk membersihkan dan merapikan data sebelum dilakukan analisis lebih lanjut. Berikut adalah hasil dari data preprocessing yang telah disebutkan</a:t>
            </a:r>
            <a:endParaRPr b="1" sz="1200">
              <a:solidFill>
                <a:schemeClr val="dk1"/>
              </a:solidFill>
            </a:endParaRPr>
          </a:p>
          <a:p>
            <a:pPr indent="-323850" lvl="0" marL="457200" rtl="0" algn="just">
              <a:lnSpc>
                <a:spcPct val="115000"/>
              </a:lnSpc>
              <a:spcBef>
                <a:spcPts val="0"/>
              </a:spcBef>
              <a:spcAft>
                <a:spcPts val="0"/>
              </a:spcAft>
              <a:buClr>
                <a:schemeClr val="dk1"/>
              </a:buClr>
              <a:buSzPts val="1500"/>
              <a:buFont typeface="Arial"/>
              <a:buChar char="•"/>
            </a:pPr>
            <a:r>
              <a:rPr b="1" lang="id" sz="1200">
                <a:solidFill>
                  <a:schemeClr val="dk1"/>
                </a:solidFill>
              </a:rPr>
              <a:t>Handling Missing Values “city”: </a:t>
            </a:r>
            <a:r>
              <a:rPr lang="id" sz="1200">
                <a:solidFill>
                  <a:schemeClr val="dk1"/>
                </a:solidFill>
              </a:rPr>
              <a:t>Jika terdapat data kosong pada kolom ini, langkahnya adalah mengisi data kosong tersebut dengan kota yang paling sering muncul dalam dataset. Hal ini dilakukan untuk mempertahankan jumlah data yang ada dan menghindari kehilangan informasi yang berharga.</a:t>
            </a:r>
            <a:endParaRPr sz="1200">
              <a:solidFill>
                <a:schemeClr val="dk1"/>
              </a:solidFill>
            </a:endParaRPr>
          </a:p>
          <a:p>
            <a:pPr indent="-323850" lvl="0" marL="457200" rtl="0" algn="just">
              <a:lnSpc>
                <a:spcPct val="115000"/>
              </a:lnSpc>
              <a:spcBef>
                <a:spcPts val="0"/>
              </a:spcBef>
              <a:spcAft>
                <a:spcPts val="0"/>
              </a:spcAft>
              <a:buClr>
                <a:schemeClr val="dk1"/>
              </a:buClr>
              <a:buSzPts val="1500"/>
              <a:buFont typeface="Arial"/>
              <a:buChar char="•"/>
            </a:pPr>
            <a:r>
              <a:rPr b="1" lang="id" sz="1200">
                <a:solidFill>
                  <a:schemeClr val="dk1"/>
                </a:solidFill>
              </a:rPr>
              <a:t>Handling Missing Values "agent", "company", and "children": </a:t>
            </a:r>
            <a:r>
              <a:rPr lang="id" sz="1200">
                <a:solidFill>
                  <a:schemeClr val="dk1"/>
                </a:solidFill>
              </a:rPr>
              <a:t>Jika terdapat data kosong pada kolom-kolom ini, langkahnya adalah mengisinya dengan nilai 0. Ini dilakukan karena diasumsikan bahwa data yang kosong tersebut tidak melibatkan agen (agent), tidak atas nama perusahaan (company), atau tidak ada anak (children) saat menginap.</a:t>
            </a:r>
            <a:endParaRPr b="1" sz="1200">
              <a:solidFill>
                <a:schemeClr val="dk1"/>
              </a:solidFill>
            </a:endParaRPr>
          </a:p>
          <a:p>
            <a:pPr indent="-323850" lvl="0" marL="457200" rtl="0" algn="just">
              <a:lnSpc>
                <a:spcPct val="115000"/>
              </a:lnSpc>
              <a:spcBef>
                <a:spcPts val="0"/>
              </a:spcBef>
              <a:spcAft>
                <a:spcPts val="0"/>
              </a:spcAft>
              <a:buClr>
                <a:schemeClr val="dk1"/>
              </a:buClr>
              <a:buSzPts val="1500"/>
              <a:buFont typeface="Arial"/>
              <a:buChar char="•"/>
            </a:pPr>
            <a:r>
              <a:rPr b="1" lang="id" sz="1200">
                <a:solidFill>
                  <a:schemeClr val="dk1"/>
                </a:solidFill>
              </a:rPr>
              <a:t>Handling Invalid Values: </a:t>
            </a:r>
            <a:r>
              <a:rPr lang="id" sz="1200">
                <a:solidFill>
                  <a:schemeClr val="dk1"/>
                </a:solidFill>
              </a:rPr>
              <a:t>Pada kolom "meal" terdapat nilai "undefined" dalam kolom ini, langkahnya adalah menggantinya dengan nilai "No Meal". Hal ini dilakukan untuk memberikan konsistensi dan memastikan bahwa tidak ada nilai yang ambigu atau tidak valid dalam dataset.</a:t>
            </a:r>
            <a:endParaRPr sz="1200">
              <a:solidFill>
                <a:schemeClr val="dk1"/>
              </a:solidFill>
            </a:endParaRPr>
          </a:p>
          <a:p>
            <a:pPr indent="-323850" lvl="0" marL="457200" rtl="0" algn="just">
              <a:lnSpc>
                <a:spcPct val="115000"/>
              </a:lnSpc>
              <a:spcBef>
                <a:spcPts val="0"/>
              </a:spcBef>
              <a:spcAft>
                <a:spcPts val="0"/>
              </a:spcAft>
              <a:buClr>
                <a:schemeClr val="dk1"/>
              </a:buClr>
              <a:buSzPts val="1500"/>
              <a:buFont typeface="Arial"/>
              <a:buChar char="•"/>
            </a:pPr>
            <a:r>
              <a:rPr b="1" lang="id" sz="1200">
                <a:solidFill>
                  <a:schemeClr val="dk1"/>
                </a:solidFill>
              </a:rPr>
              <a:t>Handling Unnecessary Data: </a:t>
            </a:r>
            <a:r>
              <a:rPr lang="id" sz="1200">
                <a:solidFill>
                  <a:schemeClr val="dk1"/>
                </a:solidFill>
              </a:rPr>
              <a:t>Untuk menghitung total jumlah pelanggan, kita dapat menggabungkan jumlah orang dewasa (adult), bayi (babies), dan anak-anak (children) untuk mendapatkan total pelanggan dalam satu entitas. Dalam hasil preprocessing ini, kolom-kolom ini akan digantikan dengan satu kolom baru yang menunjukkan jumlah total pelanggan.</a:t>
            </a:r>
            <a:br>
              <a:rPr lang="id" sz="1200">
                <a:solidFill>
                  <a:schemeClr val="dk1"/>
                </a:solidFill>
              </a:rPr>
            </a:br>
            <a:endParaRPr sz="1200">
              <a:solidFill>
                <a:schemeClr val="dk1"/>
              </a:solidFill>
            </a:endParaRPr>
          </a:p>
          <a:p>
            <a:pPr indent="0" lvl="0" marL="133350" rtl="0" algn="just">
              <a:lnSpc>
                <a:spcPct val="115000"/>
              </a:lnSpc>
              <a:spcBef>
                <a:spcPts val="0"/>
              </a:spcBef>
              <a:spcAft>
                <a:spcPts val="0"/>
              </a:spcAft>
              <a:buClr>
                <a:schemeClr val="dk1"/>
              </a:buClr>
              <a:buSzPts val="1500"/>
              <a:buNone/>
            </a:pPr>
            <a:r>
              <a:t/>
            </a:r>
            <a:endParaRPr b="1" sz="1200">
              <a:solidFill>
                <a:schemeClr val="dk1"/>
              </a:solidFill>
            </a:endParaRPr>
          </a:p>
          <a:p>
            <a:pPr indent="-228600" lvl="0" marL="457200" rtl="0" algn="just">
              <a:lnSpc>
                <a:spcPct val="115000"/>
              </a:lnSpc>
              <a:spcBef>
                <a:spcPts val="0"/>
              </a:spcBef>
              <a:spcAft>
                <a:spcPts val="0"/>
              </a:spcAft>
              <a:buClr>
                <a:schemeClr val="dk1"/>
              </a:buClr>
              <a:buSzPts val="1500"/>
              <a:buNone/>
            </a:pPr>
            <a:r>
              <a:t/>
            </a:r>
            <a:endParaRPr b="1" sz="1200">
              <a:solidFill>
                <a:schemeClr val="dk1"/>
              </a:solidFill>
            </a:endParaRPr>
          </a:p>
        </p:txBody>
      </p:sp>
      <p:sp>
        <p:nvSpPr>
          <p:cNvPr id="168" name="Google Shape;168;p40">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1"/>
          <p:cNvSpPr txBox="1"/>
          <p:nvPr>
            <p:ph type="title"/>
          </p:nvPr>
        </p:nvSpPr>
        <p:spPr>
          <a:xfrm>
            <a:off x="0" y="371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Monthly Hotel Booking Analysis Based on Hotel Type</a:t>
            </a:r>
            <a:endParaRPr sz="1800">
              <a:solidFill>
                <a:schemeClr val="lt1"/>
              </a:solidFill>
              <a:latin typeface="Roboto"/>
              <a:ea typeface="Roboto"/>
              <a:cs typeface="Roboto"/>
              <a:sym typeface="Roboto"/>
            </a:endParaRPr>
          </a:p>
        </p:txBody>
      </p:sp>
      <p:sp>
        <p:nvSpPr>
          <p:cNvPr id="174" name="Google Shape;174;p41"/>
          <p:cNvSpPr txBox="1"/>
          <p:nvPr>
            <p:ph idx="1" type="body"/>
          </p:nvPr>
        </p:nvSpPr>
        <p:spPr>
          <a:xfrm>
            <a:off x="311785" y="864870"/>
            <a:ext cx="8520430" cy="4057015"/>
          </a:xfrm>
          <a:prstGeom prst="rect">
            <a:avLst/>
          </a:prstGeom>
          <a:noFill/>
          <a:ln>
            <a:noFill/>
          </a:ln>
        </p:spPr>
        <p:txBody>
          <a:bodyPr anchorCtr="0" anchor="t" bIns="91425" lIns="91425" spcFirstLastPara="1" rIns="91425" wrap="square" tIns="91425">
            <a:normAutofit fontScale="80000" lnSpcReduction="10000"/>
          </a:bodyPr>
          <a:lstStyle/>
          <a:p>
            <a:pPr indent="-171450" lvl="0" marL="285750" rtl="0" algn="just">
              <a:lnSpc>
                <a:spcPct val="115000"/>
              </a:lnSpc>
              <a:spcBef>
                <a:spcPts val="0"/>
              </a:spcBef>
              <a:spcAft>
                <a:spcPts val="0"/>
              </a:spcAft>
              <a:buSzPct val="150000"/>
              <a:buFont typeface="Arial"/>
              <a:buNone/>
            </a:pPr>
            <a:r>
              <a:t/>
            </a:r>
            <a:endParaRPr sz="1500">
              <a:solidFill>
                <a:schemeClr val="dk1"/>
              </a:solidFill>
            </a:endParaRPr>
          </a:p>
          <a:p>
            <a:pPr indent="-171450" lvl="0" marL="285750" rtl="0" algn="just">
              <a:lnSpc>
                <a:spcPct val="115000"/>
              </a:lnSpc>
              <a:spcBef>
                <a:spcPts val="1200"/>
              </a:spcBef>
              <a:spcAft>
                <a:spcPts val="0"/>
              </a:spcAft>
              <a:buSzPct val="150000"/>
              <a:buFont typeface="Arial"/>
              <a:buNone/>
            </a:pPr>
            <a:r>
              <a:t/>
            </a:r>
            <a:endParaRPr sz="1500">
              <a:solidFill>
                <a:schemeClr val="dk1"/>
              </a:solidFill>
            </a:endParaRPr>
          </a:p>
          <a:p>
            <a:pPr indent="-285750" lvl="0" marL="285750" rtl="0" algn="just">
              <a:lnSpc>
                <a:spcPct val="115000"/>
              </a:lnSpc>
              <a:spcBef>
                <a:spcPts val="1200"/>
              </a:spcBef>
              <a:spcAft>
                <a:spcPts val="0"/>
              </a:spcAft>
              <a:buSzPct val="150000"/>
              <a:buFont typeface="Arial"/>
              <a:buChar char="•"/>
            </a:pPr>
            <a:r>
              <a:rPr lang="id" sz="1500">
                <a:solidFill>
                  <a:schemeClr val="dk1"/>
                </a:solidFill>
              </a:rPr>
              <a:t>Menggunakan metode </a:t>
            </a:r>
            <a:r>
              <a:rPr b="1" lang="id" sz="1500">
                <a:solidFill>
                  <a:schemeClr val="dk1"/>
                </a:solidFill>
              </a:rPr>
              <a:t>groupby </a:t>
            </a:r>
            <a:r>
              <a:rPr lang="id" sz="1500">
                <a:solidFill>
                  <a:schemeClr val="dk1"/>
                </a:solidFill>
              </a:rPr>
              <a:t>pada Dataset untuk mengelompokkan data berdasarkan kolom </a:t>
            </a:r>
            <a:r>
              <a:rPr b="1" lang="id" sz="1500">
                <a:solidFill>
                  <a:schemeClr val="dk1"/>
                </a:solidFill>
              </a:rPr>
              <a:t>'hotel'</a:t>
            </a:r>
            <a:r>
              <a:rPr lang="id" sz="1500">
                <a:solidFill>
                  <a:schemeClr val="dk1"/>
                </a:solidFill>
              </a:rPr>
              <a:t>, </a:t>
            </a:r>
            <a:r>
              <a:rPr b="1" lang="id" sz="1500">
                <a:solidFill>
                  <a:schemeClr val="dk1"/>
                </a:solidFill>
              </a:rPr>
              <a:t>'arrival_date_year'</a:t>
            </a:r>
            <a:r>
              <a:rPr lang="id" sz="1500">
                <a:solidFill>
                  <a:schemeClr val="dk1"/>
                </a:solidFill>
              </a:rPr>
              <a:t>, dan </a:t>
            </a:r>
            <a:r>
              <a:rPr b="1" lang="id" sz="1500">
                <a:solidFill>
                  <a:schemeClr val="dk1"/>
                </a:solidFill>
              </a:rPr>
              <a:t>'arrival_date_month’</a:t>
            </a:r>
            <a:r>
              <a:rPr lang="id" sz="1500">
                <a:solidFill>
                  <a:schemeClr val="dk1"/>
                </a:solidFill>
              </a:rPr>
              <a:t>. Memilih kolom </a:t>
            </a:r>
            <a:r>
              <a:rPr b="1" lang="id" sz="1500">
                <a:solidFill>
                  <a:schemeClr val="dk1"/>
                </a:solidFill>
              </a:rPr>
              <a:t>'total_customers'</a:t>
            </a:r>
            <a:r>
              <a:rPr lang="id" sz="1500">
                <a:solidFill>
                  <a:schemeClr val="dk1"/>
                </a:solidFill>
              </a:rPr>
              <a:t> menggunakan indexing </a:t>
            </a:r>
            <a:r>
              <a:rPr b="1" lang="id" sz="1500">
                <a:solidFill>
                  <a:schemeClr val="dk1"/>
                </a:solidFill>
              </a:rPr>
              <a:t>['total_customers']</a:t>
            </a:r>
            <a:r>
              <a:rPr lang="id" sz="1500">
                <a:solidFill>
                  <a:schemeClr val="dk1"/>
                </a:solidFill>
              </a:rPr>
              <a:t>. Kemudian menghitung jumlah entri pada setiap kelompok menggunakan metode </a:t>
            </a:r>
            <a:r>
              <a:rPr b="1" lang="id" sz="1500">
                <a:solidFill>
                  <a:schemeClr val="dk1"/>
                </a:solidFill>
              </a:rPr>
              <a:t>count()</a:t>
            </a:r>
            <a:r>
              <a:rPr lang="id" sz="1500">
                <a:solidFill>
                  <a:schemeClr val="dk1"/>
                </a:solidFill>
              </a:rPr>
              <a:t>. Menggunakan metode </a:t>
            </a:r>
            <a:r>
              <a:rPr b="1" lang="id" sz="1500">
                <a:solidFill>
                  <a:schemeClr val="dk1"/>
                </a:solidFill>
              </a:rPr>
              <a:t>reset_index()</a:t>
            </a:r>
            <a:r>
              <a:rPr lang="id" sz="1500">
                <a:solidFill>
                  <a:schemeClr val="dk1"/>
                </a:solidFill>
              </a:rPr>
              <a:t> untuk mereset indeks dan mengubah hasil pengelompokan menjadi DataFrame baru.</a:t>
            </a:r>
            <a:endParaRPr sz="1500">
              <a:solidFill>
                <a:schemeClr val="dk1"/>
              </a:solidFill>
            </a:endParaRPr>
          </a:p>
          <a:p>
            <a:pPr indent="-285750" lvl="0" marL="285750" rtl="0" algn="just">
              <a:lnSpc>
                <a:spcPct val="115000"/>
              </a:lnSpc>
              <a:spcBef>
                <a:spcPts val="1200"/>
              </a:spcBef>
              <a:spcAft>
                <a:spcPts val="0"/>
              </a:spcAft>
              <a:buSzPct val="150000"/>
              <a:buFont typeface="Arial"/>
              <a:buChar char="•"/>
            </a:pPr>
            <a:r>
              <a:rPr lang="id" sz="1500">
                <a:solidFill>
                  <a:schemeClr val="dk1"/>
                </a:solidFill>
              </a:rPr>
              <a:t>Mengganti nilai </a:t>
            </a:r>
            <a:r>
              <a:rPr b="1" lang="id" sz="1500">
                <a:solidFill>
                  <a:schemeClr val="dk1"/>
                </a:solidFill>
              </a:rPr>
              <a:t>2017 </a:t>
            </a:r>
            <a:r>
              <a:rPr lang="id" sz="1500">
                <a:solidFill>
                  <a:schemeClr val="dk1"/>
                </a:solidFill>
              </a:rPr>
              <a:t>dalam kolom </a:t>
            </a:r>
            <a:r>
              <a:rPr b="1" lang="id" sz="1500">
                <a:solidFill>
                  <a:schemeClr val="dk1"/>
                </a:solidFill>
              </a:rPr>
              <a:t>'arrival_date_year'</a:t>
            </a:r>
            <a:r>
              <a:rPr lang="id" sz="1500">
                <a:solidFill>
                  <a:schemeClr val="dk1"/>
                </a:solidFill>
              </a:rPr>
              <a:t> dengan nilai </a:t>
            </a:r>
            <a:r>
              <a:rPr b="1" lang="id" sz="1500">
                <a:solidFill>
                  <a:schemeClr val="dk1"/>
                </a:solidFill>
              </a:rPr>
              <a:t>2019 </a:t>
            </a:r>
            <a:r>
              <a:rPr lang="id" sz="1500">
                <a:solidFill>
                  <a:schemeClr val="dk1"/>
                </a:solidFill>
              </a:rPr>
              <a:t>menggunakan metode </a:t>
            </a:r>
            <a:r>
              <a:rPr b="1" lang="id" sz="1500">
                <a:solidFill>
                  <a:schemeClr val="dk1"/>
                </a:solidFill>
              </a:rPr>
              <a:t>replace()</a:t>
            </a:r>
            <a:r>
              <a:rPr lang="id" sz="1500">
                <a:solidFill>
                  <a:schemeClr val="dk1"/>
                </a:solidFill>
              </a:rPr>
              <a:t>, hal tersebut dilakukan karena ada kesalahan input data bagian tahun sehingga dilakukan penyesuaian data. Kemudian mengupdate kolom </a:t>
            </a:r>
            <a:r>
              <a:rPr b="1" lang="id" sz="1500">
                <a:solidFill>
                  <a:schemeClr val="dk1"/>
                </a:solidFill>
              </a:rPr>
              <a:t>'arrival_date_year'</a:t>
            </a:r>
            <a:r>
              <a:rPr lang="id" sz="1500">
                <a:solidFill>
                  <a:schemeClr val="dk1"/>
                </a:solidFill>
              </a:rPr>
              <a:t> dalam Dataset </a:t>
            </a:r>
            <a:r>
              <a:rPr b="1" lang="id" sz="1500">
                <a:solidFill>
                  <a:schemeClr val="dk1"/>
                </a:solidFill>
              </a:rPr>
              <a:t>result </a:t>
            </a:r>
            <a:r>
              <a:rPr lang="id" sz="1500">
                <a:solidFill>
                  <a:schemeClr val="dk1"/>
                </a:solidFill>
              </a:rPr>
              <a:t>dengan nilai yang telah diganti.</a:t>
            </a:r>
            <a:endParaRPr sz="1500">
              <a:solidFill>
                <a:schemeClr val="dk1"/>
              </a:solidFill>
            </a:endParaRPr>
          </a:p>
          <a:p>
            <a:pPr indent="-285750" lvl="0" marL="285750" rtl="0" algn="just">
              <a:lnSpc>
                <a:spcPct val="115000"/>
              </a:lnSpc>
              <a:spcBef>
                <a:spcPts val="1200"/>
              </a:spcBef>
              <a:spcAft>
                <a:spcPts val="1200"/>
              </a:spcAft>
              <a:buSzPct val="150000"/>
              <a:buFont typeface="Arial"/>
              <a:buChar char="•"/>
            </a:pPr>
            <a:r>
              <a:rPr lang="id" sz="1500">
                <a:solidFill>
                  <a:schemeClr val="dk1"/>
                </a:solidFill>
              </a:rPr>
              <a:t>Kembali menggunakan metode groupby pada Dataset result setelah perubahan pada kolom </a:t>
            </a:r>
            <a:r>
              <a:rPr b="1" lang="id" sz="1500">
                <a:solidFill>
                  <a:schemeClr val="dk1"/>
                </a:solidFill>
              </a:rPr>
              <a:t>'arrival_date_year', </a:t>
            </a:r>
            <a:r>
              <a:rPr lang="id" sz="1500">
                <a:solidFill>
                  <a:schemeClr val="dk1"/>
                </a:solidFill>
              </a:rPr>
              <a:t>lalu mengelompokkan data berdasarkan kolom </a:t>
            </a:r>
            <a:r>
              <a:rPr b="1" lang="id" sz="1500">
                <a:solidFill>
                  <a:schemeClr val="dk1"/>
                </a:solidFill>
              </a:rPr>
              <a:t>'hotel'</a:t>
            </a:r>
            <a:r>
              <a:rPr lang="id" sz="1500">
                <a:solidFill>
                  <a:schemeClr val="dk1"/>
                </a:solidFill>
              </a:rPr>
              <a:t>, </a:t>
            </a:r>
            <a:r>
              <a:rPr b="1" lang="id" sz="1500">
                <a:solidFill>
                  <a:schemeClr val="dk1"/>
                </a:solidFill>
              </a:rPr>
              <a:t>'arrival_date_year'</a:t>
            </a:r>
            <a:r>
              <a:rPr lang="id" sz="1500">
                <a:solidFill>
                  <a:schemeClr val="dk1"/>
                </a:solidFill>
              </a:rPr>
              <a:t>, dan </a:t>
            </a:r>
            <a:r>
              <a:rPr b="1" lang="id" sz="1500">
                <a:solidFill>
                  <a:schemeClr val="dk1"/>
                </a:solidFill>
              </a:rPr>
              <a:t>'arrival_date_month'</a:t>
            </a:r>
            <a:r>
              <a:rPr lang="id" sz="1500">
                <a:solidFill>
                  <a:schemeClr val="dk1"/>
                </a:solidFill>
              </a:rPr>
              <a:t>. Memilih kolom </a:t>
            </a:r>
            <a:r>
              <a:rPr b="1" lang="id" sz="1500">
                <a:solidFill>
                  <a:schemeClr val="dk1"/>
                </a:solidFill>
              </a:rPr>
              <a:t>'total_customers'</a:t>
            </a:r>
            <a:r>
              <a:rPr lang="id" sz="1500">
                <a:solidFill>
                  <a:schemeClr val="dk1"/>
                </a:solidFill>
              </a:rPr>
              <a:t> menggunakan </a:t>
            </a:r>
            <a:r>
              <a:rPr b="1" lang="id" sz="1500">
                <a:solidFill>
                  <a:schemeClr val="dk1"/>
                </a:solidFill>
              </a:rPr>
              <a:t>indexing ['total_customers'] </a:t>
            </a:r>
            <a:r>
              <a:rPr lang="id" sz="1500">
                <a:solidFill>
                  <a:schemeClr val="dk1"/>
                </a:solidFill>
              </a:rPr>
              <a:t>dan menghitung total nilai </a:t>
            </a:r>
            <a:r>
              <a:rPr b="1" lang="id" sz="1500">
                <a:solidFill>
                  <a:schemeClr val="dk1"/>
                </a:solidFill>
              </a:rPr>
              <a:t>'total_customers'</a:t>
            </a:r>
            <a:r>
              <a:rPr lang="id" sz="1500">
                <a:solidFill>
                  <a:schemeClr val="dk1"/>
                </a:solidFill>
              </a:rPr>
              <a:t> pada setiap kelompok menggunakan metode </a:t>
            </a:r>
            <a:r>
              <a:rPr b="1" lang="id" sz="1500">
                <a:solidFill>
                  <a:schemeClr val="dk1"/>
                </a:solidFill>
              </a:rPr>
              <a:t>sum()</a:t>
            </a:r>
            <a:r>
              <a:rPr lang="id" sz="1500">
                <a:solidFill>
                  <a:schemeClr val="dk1"/>
                </a:solidFill>
              </a:rPr>
              <a:t>. Menggunakan metode </a:t>
            </a:r>
            <a:r>
              <a:rPr b="1" lang="id" sz="1500">
                <a:solidFill>
                  <a:schemeClr val="dk1"/>
                </a:solidFill>
              </a:rPr>
              <a:t>reset_index()</a:t>
            </a:r>
            <a:r>
              <a:rPr lang="id" sz="1500">
                <a:solidFill>
                  <a:schemeClr val="dk1"/>
                </a:solidFill>
              </a:rPr>
              <a:t> untuk mereset indeks dan mengubah hasil pengelompokan menjadi Dataset baru. </a:t>
            </a:r>
            <a:endParaRPr sz="1500">
              <a:solidFill>
                <a:schemeClr val="dk1"/>
              </a:solidFill>
            </a:endParaRPr>
          </a:p>
        </p:txBody>
      </p:sp>
      <p:pic>
        <p:nvPicPr>
          <p:cNvPr id="175" name="Google Shape;175;p41"/>
          <p:cNvPicPr preferRelativeResize="0"/>
          <p:nvPr/>
        </p:nvPicPr>
        <p:blipFill rotWithShape="1">
          <a:blip r:embed="rId3">
            <a:alphaModFix/>
          </a:blip>
          <a:srcRect b="18862" l="1356" r="28703" t="20318"/>
          <a:stretch/>
        </p:blipFill>
        <p:spPr>
          <a:xfrm>
            <a:off x="861060" y="796290"/>
            <a:ext cx="7421880" cy="707390"/>
          </a:xfrm>
          <a:prstGeom prst="rect">
            <a:avLst/>
          </a:prstGeom>
          <a:noFill/>
          <a:ln>
            <a:noFill/>
          </a:ln>
        </p:spPr>
      </p:pic>
      <p:sp>
        <p:nvSpPr>
          <p:cNvPr id="176" name="Google Shape;176;p41">
            <a:hlinkClick r:id="rId4"/>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5"/>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2"/>
          <p:cNvSpPr txBox="1"/>
          <p:nvPr>
            <p:ph type="title"/>
          </p:nvPr>
        </p:nvSpPr>
        <p:spPr>
          <a:xfrm>
            <a:off x="0" y="371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Monthly Hotel Booking Analysis Based on Hotel Type</a:t>
            </a:r>
            <a:endParaRPr sz="1800">
              <a:solidFill>
                <a:schemeClr val="lt1"/>
              </a:solidFill>
              <a:latin typeface="Roboto"/>
              <a:ea typeface="Roboto"/>
              <a:cs typeface="Roboto"/>
              <a:sym typeface="Roboto"/>
            </a:endParaRPr>
          </a:p>
        </p:txBody>
      </p:sp>
      <p:sp>
        <p:nvSpPr>
          <p:cNvPr id="182" name="Google Shape;182;p42"/>
          <p:cNvSpPr txBox="1"/>
          <p:nvPr>
            <p:ph idx="1" type="body"/>
          </p:nvPr>
        </p:nvSpPr>
        <p:spPr>
          <a:xfrm>
            <a:off x="311785" y="1409065"/>
            <a:ext cx="8520430" cy="3646170"/>
          </a:xfrm>
          <a:prstGeom prst="rect">
            <a:avLst/>
          </a:prstGeom>
          <a:noFill/>
          <a:ln>
            <a:noFill/>
          </a:ln>
        </p:spPr>
        <p:txBody>
          <a:bodyPr anchorCtr="0" anchor="t" bIns="91425" lIns="91425" spcFirstLastPara="1" rIns="91425" wrap="square" tIns="91425">
            <a:normAutofit/>
          </a:bodyPr>
          <a:lstStyle/>
          <a:p>
            <a:pPr indent="-285750" lvl="0" marL="285750" rtl="0" algn="just">
              <a:lnSpc>
                <a:spcPct val="115000"/>
              </a:lnSpc>
              <a:spcBef>
                <a:spcPts val="0"/>
              </a:spcBef>
              <a:spcAft>
                <a:spcPts val="0"/>
              </a:spcAft>
              <a:buSzPts val="1800"/>
              <a:buFont typeface="Arial"/>
              <a:buChar char="•"/>
            </a:pPr>
            <a:r>
              <a:rPr lang="id" sz="1200">
                <a:solidFill>
                  <a:schemeClr val="dk1"/>
                </a:solidFill>
              </a:rPr>
              <a:t>Menggunakan metode </a:t>
            </a:r>
            <a:r>
              <a:rPr b="1" lang="id" sz="1200">
                <a:solidFill>
                  <a:schemeClr val="dk1"/>
                </a:solidFill>
              </a:rPr>
              <a:t>groupby </a:t>
            </a:r>
            <a:r>
              <a:rPr lang="id" sz="1200">
                <a:solidFill>
                  <a:schemeClr val="dk1"/>
                </a:solidFill>
              </a:rPr>
              <a:t>pada Dataset </a:t>
            </a:r>
            <a:r>
              <a:rPr b="1" lang="id" sz="1200">
                <a:solidFill>
                  <a:schemeClr val="dk1"/>
                </a:solidFill>
              </a:rPr>
              <a:t>result </a:t>
            </a:r>
            <a:r>
              <a:rPr lang="id" sz="1200">
                <a:solidFill>
                  <a:schemeClr val="dk1"/>
                </a:solidFill>
              </a:rPr>
              <a:t>untuk mengelompokkan data berdasarkan kolom </a:t>
            </a:r>
            <a:r>
              <a:rPr b="1" lang="id" sz="1200">
                <a:solidFill>
                  <a:schemeClr val="dk1"/>
                </a:solidFill>
              </a:rPr>
              <a:t>'hotel'</a:t>
            </a:r>
            <a:r>
              <a:rPr lang="id" sz="1200">
                <a:solidFill>
                  <a:schemeClr val="dk1"/>
                </a:solidFill>
              </a:rPr>
              <a:t> dan </a:t>
            </a:r>
            <a:r>
              <a:rPr b="1" lang="id" sz="1200">
                <a:solidFill>
                  <a:schemeClr val="dk1"/>
                </a:solidFill>
              </a:rPr>
              <a:t>'arrival_date_month'</a:t>
            </a:r>
            <a:r>
              <a:rPr lang="id" sz="1200">
                <a:solidFill>
                  <a:schemeClr val="dk1"/>
                </a:solidFill>
              </a:rPr>
              <a:t>. Memilih kolom </a:t>
            </a:r>
            <a:r>
              <a:rPr b="1" lang="id" sz="1200">
                <a:solidFill>
                  <a:schemeClr val="dk1"/>
                </a:solidFill>
              </a:rPr>
              <a:t>'total_customers'</a:t>
            </a:r>
            <a:r>
              <a:rPr lang="id" sz="1200">
                <a:solidFill>
                  <a:schemeClr val="dk1"/>
                </a:solidFill>
              </a:rPr>
              <a:t> menggunakan </a:t>
            </a:r>
            <a:r>
              <a:rPr b="1" lang="id" sz="1200">
                <a:solidFill>
                  <a:schemeClr val="dk1"/>
                </a:solidFill>
              </a:rPr>
              <a:t>indexing ['total_customers']</a:t>
            </a:r>
            <a:r>
              <a:rPr lang="id" sz="1200">
                <a:solidFill>
                  <a:schemeClr val="dk1"/>
                </a:solidFill>
              </a:rPr>
              <a:t>.</a:t>
            </a:r>
            <a:endParaRPr sz="1200">
              <a:solidFill>
                <a:schemeClr val="dk1"/>
              </a:solidFill>
            </a:endParaRPr>
          </a:p>
          <a:p>
            <a:pPr indent="-285750" lvl="0" marL="285750" rtl="0" algn="just">
              <a:lnSpc>
                <a:spcPct val="115000"/>
              </a:lnSpc>
              <a:spcBef>
                <a:spcPts val="1200"/>
              </a:spcBef>
              <a:spcAft>
                <a:spcPts val="1200"/>
              </a:spcAft>
              <a:buSzPts val="1800"/>
              <a:buFont typeface="Arial"/>
              <a:buChar char="•"/>
            </a:pPr>
            <a:r>
              <a:rPr lang="id" sz="1200">
                <a:solidFill>
                  <a:schemeClr val="dk1"/>
                </a:solidFill>
              </a:rPr>
              <a:t>Menghitung rata-rata nilai </a:t>
            </a:r>
            <a:r>
              <a:rPr b="1" lang="id" sz="1200">
                <a:solidFill>
                  <a:schemeClr val="dk1"/>
                </a:solidFill>
              </a:rPr>
              <a:t>'total_customers'</a:t>
            </a:r>
            <a:r>
              <a:rPr lang="id" sz="1200">
                <a:solidFill>
                  <a:schemeClr val="dk1"/>
                </a:solidFill>
              </a:rPr>
              <a:t> pada setiap kelompok menggunakan metode </a:t>
            </a:r>
            <a:r>
              <a:rPr b="1" lang="id" sz="1200">
                <a:solidFill>
                  <a:schemeClr val="dk1"/>
                </a:solidFill>
              </a:rPr>
              <a:t>mean() </a:t>
            </a:r>
            <a:r>
              <a:rPr lang="id" sz="1200">
                <a:solidFill>
                  <a:schemeClr val="dk1"/>
                </a:solidFill>
              </a:rPr>
              <a:t>untuk mengetahui berapa rata rata pengunjung pada bulan tertentu setiap tahunnya. Menggunakan metode </a:t>
            </a:r>
            <a:r>
              <a:rPr b="1" lang="id" sz="1200">
                <a:solidFill>
                  <a:schemeClr val="dk1"/>
                </a:solidFill>
              </a:rPr>
              <a:t>reset_index()</a:t>
            </a:r>
            <a:r>
              <a:rPr lang="id" sz="1200">
                <a:solidFill>
                  <a:schemeClr val="dk1"/>
                </a:solidFill>
              </a:rPr>
              <a:t> untuk mereset indeks dan mengubah hasil pengelompokan menjadi Dataset baru.</a:t>
            </a:r>
            <a:endParaRPr sz="1200">
              <a:solidFill>
                <a:schemeClr val="dk1"/>
              </a:solidFill>
            </a:endParaRPr>
          </a:p>
        </p:txBody>
      </p:sp>
      <p:pic>
        <p:nvPicPr>
          <p:cNvPr id="183" name="Google Shape;183;p42"/>
          <p:cNvPicPr preferRelativeResize="0"/>
          <p:nvPr/>
        </p:nvPicPr>
        <p:blipFill rotWithShape="1">
          <a:blip r:embed="rId3">
            <a:alphaModFix/>
          </a:blip>
          <a:srcRect b="0" l="0" r="0" t="0"/>
          <a:stretch/>
        </p:blipFill>
        <p:spPr>
          <a:xfrm>
            <a:off x="1577975" y="893445"/>
            <a:ext cx="5988050" cy="393700"/>
          </a:xfrm>
          <a:prstGeom prst="rect">
            <a:avLst/>
          </a:prstGeom>
          <a:noFill/>
          <a:ln>
            <a:noFill/>
          </a:ln>
        </p:spPr>
      </p:pic>
      <p:sp>
        <p:nvSpPr>
          <p:cNvPr id="184" name="Google Shape;184;p42">
            <a:hlinkClick r:id="rId4"/>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5"/>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3"/>
          <p:cNvSpPr txBox="1"/>
          <p:nvPr>
            <p:ph type="title"/>
          </p:nvPr>
        </p:nvSpPr>
        <p:spPr>
          <a:xfrm>
            <a:off x="0" y="371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Monthly Hotel Booking Analysis Based on Hotel Type</a:t>
            </a:r>
            <a:endParaRPr sz="1800">
              <a:solidFill>
                <a:schemeClr val="lt1"/>
              </a:solidFill>
              <a:latin typeface="Roboto"/>
              <a:ea typeface="Roboto"/>
              <a:cs typeface="Roboto"/>
              <a:sym typeface="Roboto"/>
            </a:endParaRPr>
          </a:p>
        </p:txBody>
      </p:sp>
      <p:sp>
        <p:nvSpPr>
          <p:cNvPr id="190" name="Google Shape;190;p43"/>
          <p:cNvSpPr txBox="1"/>
          <p:nvPr>
            <p:ph idx="1" type="body"/>
          </p:nvPr>
        </p:nvSpPr>
        <p:spPr>
          <a:xfrm>
            <a:off x="311785" y="3586480"/>
            <a:ext cx="8520430" cy="1335405"/>
          </a:xfrm>
          <a:prstGeom prst="rect">
            <a:avLst/>
          </a:prstGeom>
          <a:noFill/>
          <a:ln>
            <a:noFill/>
          </a:ln>
        </p:spPr>
        <p:txBody>
          <a:bodyPr anchorCtr="0" anchor="t" bIns="91425" lIns="91425" spcFirstLastPara="1" rIns="91425" wrap="square" tIns="91425">
            <a:normAutofit/>
          </a:bodyPr>
          <a:lstStyle/>
          <a:p>
            <a:pPr indent="-285750" lvl="0" marL="285750" rtl="0" algn="just">
              <a:lnSpc>
                <a:spcPct val="115000"/>
              </a:lnSpc>
              <a:spcBef>
                <a:spcPts val="0"/>
              </a:spcBef>
              <a:spcAft>
                <a:spcPts val="1200"/>
              </a:spcAft>
              <a:buSzPts val="1800"/>
              <a:buFont typeface="Arial"/>
              <a:buChar char="•"/>
            </a:pPr>
            <a:r>
              <a:rPr b="1" lang="id" sz="1200">
                <a:solidFill>
                  <a:schemeClr val="dk1"/>
                </a:solidFill>
              </a:rPr>
              <a:t>Peak Season: </a:t>
            </a:r>
            <a:r>
              <a:rPr lang="id" sz="1200">
                <a:solidFill>
                  <a:schemeClr val="dk1"/>
                </a:solidFill>
              </a:rPr>
              <a:t>Untuk City Hotel, nilai tertinggi terjadi pada bulan Oktober dengan rata-rata 4491.5 pelanggan. Untuk Resort Hotel, nilai tertinggi terjadi pada bulan Oktober dengan rata-rata 2447.0 pelanggan. Oleh karena itu, Oktober adalah bulan dengan jumlah pelanggan terbanyak untuk kedua jenis hotel.</a:t>
            </a:r>
            <a:endParaRPr sz="1200">
              <a:solidFill>
                <a:schemeClr val="dk1"/>
              </a:solidFill>
            </a:endParaRPr>
          </a:p>
        </p:txBody>
      </p:sp>
      <p:pic>
        <p:nvPicPr>
          <p:cNvPr id="191" name="Google Shape;191;p43"/>
          <p:cNvPicPr preferRelativeResize="0"/>
          <p:nvPr/>
        </p:nvPicPr>
        <p:blipFill rotWithShape="1">
          <a:blip r:embed="rId3">
            <a:alphaModFix/>
          </a:blip>
          <a:srcRect b="0" l="0" r="0" t="0"/>
          <a:stretch/>
        </p:blipFill>
        <p:spPr>
          <a:xfrm>
            <a:off x="557530" y="770890"/>
            <a:ext cx="8028305" cy="2604135"/>
          </a:xfrm>
          <a:prstGeom prst="rect">
            <a:avLst/>
          </a:prstGeom>
          <a:noFill/>
          <a:ln>
            <a:noFill/>
          </a:ln>
        </p:spPr>
      </p:pic>
      <p:sp>
        <p:nvSpPr>
          <p:cNvPr id="192" name="Google Shape;192;p43">
            <a:hlinkClick r:id="rId4"/>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5"/>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4"/>
          <p:cNvSpPr txBox="1"/>
          <p:nvPr>
            <p:ph type="title"/>
          </p:nvPr>
        </p:nvSpPr>
        <p:spPr>
          <a:xfrm>
            <a:off x="0" y="371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Monthly Hotel Booking Analysis Based on Hotel Type</a:t>
            </a:r>
            <a:endParaRPr sz="1800">
              <a:solidFill>
                <a:schemeClr val="lt1"/>
              </a:solidFill>
              <a:latin typeface="Roboto"/>
              <a:ea typeface="Roboto"/>
              <a:cs typeface="Roboto"/>
              <a:sym typeface="Roboto"/>
            </a:endParaRPr>
          </a:p>
        </p:txBody>
      </p:sp>
      <p:sp>
        <p:nvSpPr>
          <p:cNvPr id="198" name="Google Shape;198;p44"/>
          <p:cNvSpPr txBox="1"/>
          <p:nvPr>
            <p:ph idx="1" type="body"/>
          </p:nvPr>
        </p:nvSpPr>
        <p:spPr>
          <a:xfrm>
            <a:off x="311785" y="914400"/>
            <a:ext cx="8520430" cy="4007485"/>
          </a:xfrm>
          <a:prstGeom prst="rect">
            <a:avLst/>
          </a:prstGeom>
          <a:noFill/>
          <a:ln>
            <a:noFill/>
          </a:ln>
        </p:spPr>
        <p:txBody>
          <a:bodyPr anchorCtr="0" anchor="t" bIns="91425" lIns="91425" spcFirstLastPara="1" rIns="91425" wrap="square" tIns="91425">
            <a:normAutofit/>
          </a:bodyPr>
          <a:lstStyle/>
          <a:p>
            <a:pPr indent="-285750" lvl="0" marL="285750" rtl="0" algn="just">
              <a:lnSpc>
                <a:spcPct val="115000"/>
              </a:lnSpc>
              <a:spcBef>
                <a:spcPts val="0"/>
              </a:spcBef>
              <a:spcAft>
                <a:spcPts val="0"/>
              </a:spcAft>
              <a:buSzPts val="1800"/>
              <a:buFont typeface="Arial"/>
              <a:buChar char="•"/>
            </a:pPr>
            <a:r>
              <a:rPr b="1" lang="id" sz="1200">
                <a:solidFill>
                  <a:schemeClr val="dk1"/>
                </a:solidFill>
              </a:rPr>
              <a:t>Low Season: </a:t>
            </a:r>
            <a:r>
              <a:rPr lang="id" sz="1200">
                <a:solidFill>
                  <a:schemeClr val="dk1"/>
                </a:solidFill>
              </a:rPr>
              <a:t>Untuk City Hotel, rata-rata jumlah pelanggan pada bulan Februari adalah 2066, sedangkan pada bulan Maret adalah 1868. Untuk Resort Hotel, rata-rata jumlah pelanggan pada bulan Februari adalah 1324, sedangkan pada bulan Maret adalah 1096,5. Pada kedua jenis hotel, </a:t>
            </a:r>
            <a:r>
              <a:rPr b="1" lang="id" sz="1200">
                <a:solidFill>
                  <a:schemeClr val="dk1"/>
                </a:solidFill>
              </a:rPr>
              <a:t>terjadi penurunan</a:t>
            </a:r>
            <a:r>
              <a:rPr lang="id" sz="1200">
                <a:solidFill>
                  <a:schemeClr val="dk1"/>
                </a:solidFill>
              </a:rPr>
              <a:t> jumlah pelanggan pada bulan Februari dan Maret dibandingkan dengan bulan-bulan lainnya. Dapat disimpulkan bahwa bulan </a:t>
            </a:r>
            <a:r>
              <a:rPr b="1" lang="id" sz="1200">
                <a:solidFill>
                  <a:schemeClr val="dk1"/>
                </a:solidFill>
              </a:rPr>
              <a:t>Februari dan Maret adalah periode low season</a:t>
            </a:r>
            <a:r>
              <a:rPr lang="id" sz="1200">
                <a:solidFill>
                  <a:schemeClr val="dk1"/>
                </a:solidFill>
              </a:rPr>
              <a:t> atau periode dengan jumlah pelanggan yang relatif lebih rendah.</a:t>
            </a:r>
            <a:endParaRPr sz="1200">
              <a:solidFill>
                <a:schemeClr val="dk1"/>
              </a:solidFill>
            </a:endParaRPr>
          </a:p>
          <a:p>
            <a:pPr indent="-285750" lvl="0" marL="285750" rtl="0" algn="just">
              <a:lnSpc>
                <a:spcPct val="115000"/>
              </a:lnSpc>
              <a:spcBef>
                <a:spcPts val="1200"/>
              </a:spcBef>
              <a:spcAft>
                <a:spcPts val="0"/>
              </a:spcAft>
              <a:buSzPts val="1800"/>
              <a:buFont typeface="Arial"/>
              <a:buChar char="•"/>
            </a:pPr>
            <a:r>
              <a:rPr b="1" lang="id" sz="1200">
                <a:solidFill>
                  <a:schemeClr val="dk1"/>
                </a:solidFill>
              </a:rPr>
              <a:t>High Season:</a:t>
            </a:r>
            <a:r>
              <a:rPr lang="id" sz="1200">
                <a:solidFill>
                  <a:schemeClr val="dk1"/>
                </a:solidFill>
              </a:rPr>
              <a:t> Untuk City Hotel, rata-rata jumlah pelanggan pada bulan November adalah 3700, sedangkan pada bulan Desember adalah 3802,5. Untuk Resort Hotel, rata-rata jumlah pelanggan pada bulan November adalah 1554, sedangkan pada bulan Desember adalah 1777.5. Pada kedua jenis hotel, terjadi </a:t>
            </a:r>
            <a:r>
              <a:rPr b="1" lang="id" sz="1200">
                <a:solidFill>
                  <a:schemeClr val="dk1"/>
                </a:solidFill>
              </a:rPr>
              <a:t>peningkatan jumlah pelanggan</a:t>
            </a:r>
            <a:r>
              <a:rPr lang="id" sz="1200">
                <a:solidFill>
                  <a:schemeClr val="dk1"/>
                </a:solidFill>
              </a:rPr>
              <a:t> pada bulan November dan Desember dibandingkan dengan bulan-bulan sebelumnya. Dapat disimpulkan bahwa bulan </a:t>
            </a:r>
            <a:r>
              <a:rPr b="1" lang="id" sz="1200">
                <a:solidFill>
                  <a:schemeClr val="dk1"/>
                </a:solidFill>
              </a:rPr>
              <a:t>November dan Desember adalah periode high season</a:t>
            </a:r>
            <a:r>
              <a:rPr lang="id" sz="1200">
                <a:solidFill>
                  <a:schemeClr val="dk1"/>
                </a:solidFill>
              </a:rPr>
              <a:t> atau periode dengan jumlah pelanggan yang relatif lebih tinggi.</a:t>
            </a:r>
            <a:endParaRPr sz="1200">
              <a:solidFill>
                <a:schemeClr val="dk1"/>
              </a:solidFill>
            </a:endParaRPr>
          </a:p>
          <a:p>
            <a:pPr indent="-171450" lvl="0" marL="285750" rtl="0" algn="just">
              <a:lnSpc>
                <a:spcPct val="115000"/>
              </a:lnSpc>
              <a:spcBef>
                <a:spcPts val="1200"/>
              </a:spcBef>
              <a:spcAft>
                <a:spcPts val="1200"/>
              </a:spcAft>
              <a:buSzPts val="1800"/>
              <a:buFont typeface="Arial"/>
              <a:buNone/>
            </a:pPr>
            <a:r>
              <a:t/>
            </a:r>
            <a:endParaRPr sz="1200">
              <a:solidFill>
                <a:schemeClr val="dk1"/>
              </a:solidFill>
            </a:endParaRPr>
          </a:p>
        </p:txBody>
      </p:sp>
      <p:sp>
        <p:nvSpPr>
          <p:cNvPr id="199" name="Google Shape;199;p44">
            <a:hlinkClick r:id="rId3"/>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4"/>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5"/>
          <p:cNvSpPr txBox="1"/>
          <p:nvPr>
            <p:ph type="title"/>
          </p:nvPr>
        </p:nvSpPr>
        <p:spPr>
          <a:xfrm>
            <a:off x="0" y="-147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id" sz="1800">
                <a:latin typeface="Roboto"/>
                <a:ea typeface="Roboto"/>
                <a:cs typeface="Roboto"/>
                <a:sym typeface="Roboto"/>
              </a:rPr>
              <a:t>Impact Analysis of Stay Duration on Hotel Bookings Cancellation Rates</a:t>
            </a:r>
            <a:endParaRPr b="1" sz="1800">
              <a:solidFill>
                <a:schemeClr val="lt1"/>
              </a:solidFill>
              <a:latin typeface="Roboto"/>
              <a:ea typeface="Roboto"/>
              <a:cs typeface="Roboto"/>
              <a:sym typeface="Roboto"/>
            </a:endParaRPr>
          </a:p>
        </p:txBody>
      </p:sp>
      <p:sp>
        <p:nvSpPr>
          <p:cNvPr id="205" name="Google Shape;205;p45"/>
          <p:cNvSpPr txBox="1"/>
          <p:nvPr>
            <p:ph idx="1" type="body"/>
          </p:nvPr>
        </p:nvSpPr>
        <p:spPr>
          <a:xfrm>
            <a:off x="311785" y="1463040"/>
            <a:ext cx="8520430" cy="993140"/>
          </a:xfrm>
          <a:prstGeom prst="rect">
            <a:avLst/>
          </a:prstGeom>
          <a:noFill/>
          <a:ln>
            <a:noFill/>
          </a:ln>
        </p:spPr>
        <p:txBody>
          <a:bodyPr anchorCtr="0" anchor="t" bIns="91425" lIns="91425" spcFirstLastPara="1" rIns="91425" wrap="square" tIns="91425">
            <a:normAutofit lnSpcReduction="10000"/>
          </a:bodyPr>
          <a:lstStyle/>
          <a:p>
            <a:pPr indent="-171450" lvl="0" marL="171450" rtl="0" algn="just">
              <a:lnSpc>
                <a:spcPct val="115000"/>
              </a:lnSpc>
              <a:spcBef>
                <a:spcPts val="0"/>
              </a:spcBef>
              <a:spcAft>
                <a:spcPts val="0"/>
              </a:spcAft>
              <a:buSzPts val="1800"/>
              <a:buFont typeface="Arial"/>
              <a:buChar char="•"/>
            </a:pPr>
            <a:r>
              <a:rPr lang="id" sz="1200">
                <a:solidFill>
                  <a:schemeClr val="dk1"/>
                </a:solidFill>
              </a:rPr>
              <a:t>Membuat kolom </a:t>
            </a:r>
            <a:r>
              <a:rPr b="1" lang="id" sz="1200">
                <a:solidFill>
                  <a:schemeClr val="dk1"/>
                </a:solidFill>
              </a:rPr>
              <a:t>‘stay_duration’, </a:t>
            </a:r>
            <a:r>
              <a:rPr lang="id" sz="1200">
                <a:solidFill>
                  <a:schemeClr val="dk1"/>
                </a:solidFill>
              </a:rPr>
              <a:t>Kolom ini berisi jumlah total durasi menginap (dalam hari) yang dihitung berdasarkan kolom </a:t>
            </a:r>
            <a:r>
              <a:rPr b="1" lang="id" sz="1200">
                <a:solidFill>
                  <a:schemeClr val="dk1"/>
                </a:solidFill>
              </a:rPr>
              <a:t>‘stays_in_weekdays_nights’</a:t>
            </a:r>
            <a:r>
              <a:rPr lang="id" sz="1200">
                <a:solidFill>
                  <a:schemeClr val="dk1"/>
                </a:solidFill>
              </a:rPr>
              <a:t> (jumlah menginap pada hari kerja) dan</a:t>
            </a:r>
            <a:r>
              <a:rPr b="1" lang="id" sz="1200">
                <a:solidFill>
                  <a:schemeClr val="dk1"/>
                </a:solidFill>
              </a:rPr>
              <a:t> ‘stays_in_weekend_nights’</a:t>
            </a:r>
            <a:r>
              <a:rPr lang="id" sz="1200">
                <a:solidFill>
                  <a:schemeClr val="dk1"/>
                </a:solidFill>
              </a:rPr>
              <a:t> (jumlah menginap pada akhir pekan).</a:t>
            </a:r>
            <a:endParaRPr sz="1200">
              <a:solidFill>
                <a:schemeClr val="dk1"/>
              </a:solidFill>
            </a:endParaRPr>
          </a:p>
          <a:p>
            <a:pPr indent="-57150" lvl="0" marL="171450" rtl="0" algn="l">
              <a:lnSpc>
                <a:spcPct val="115000"/>
              </a:lnSpc>
              <a:spcBef>
                <a:spcPts val="1200"/>
              </a:spcBef>
              <a:spcAft>
                <a:spcPts val="1200"/>
              </a:spcAft>
              <a:buSzPts val="1800"/>
              <a:buFont typeface="Arial"/>
              <a:buNone/>
            </a:pPr>
            <a:r>
              <a:t/>
            </a:r>
            <a:endParaRPr sz="1200">
              <a:solidFill>
                <a:schemeClr val="dk1"/>
              </a:solidFill>
            </a:endParaRPr>
          </a:p>
        </p:txBody>
      </p:sp>
      <p:pic>
        <p:nvPicPr>
          <p:cNvPr id="206" name="Google Shape;206;p45"/>
          <p:cNvPicPr preferRelativeResize="0"/>
          <p:nvPr/>
        </p:nvPicPr>
        <p:blipFill rotWithShape="1">
          <a:blip r:embed="rId3">
            <a:alphaModFix/>
          </a:blip>
          <a:srcRect b="0" l="0" r="0" t="0"/>
          <a:stretch/>
        </p:blipFill>
        <p:spPr>
          <a:xfrm>
            <a:off x="1504950" y="909320"/>
            <a:ext cx="6134100" cy="387350"/>
          </a:xfrm>
          <a:prstGeom prst="rect">
            <a:avLst/>
          </a:prstGeom>
          <a:noFill/>
          <a:ln>
            <a:noFill/>
          </a:ln>
        </p:spPr>
      </p:pic>
      <p:pic>
        <p:nvPicPr>
          <p:cNvPr id="207" name="Google Shape;207;p45"/>
          <p:cNvPicPr preferRelativeResize="0"/>
          <p:nvPr/>
        </p:nvPicPr>
        <p:blipFill rotWithShape="1">
          <a:blip r:embed="rId4">
            <a:alphaModFix/>
          </a:blip>
          <a:srcRect b="0" l="0" r="0" t="0"/>
          <a:stretch/>
        </p:blipFill>
        <p:spPr>
          <a:xfrm>
            <a:off x="1673225" y="2359025"/>
            <a:ext cx="5797550" cy="425450"/>
          </a:xfrm>
          <a:prstGeom prst="rect">
            <a:avLst/>
          </a:prstGeom>
          <a:noFill/>
          <a:ln>
            <a:noFill/>
          </a:ln>
        </p:spPr>
      </p:pic>
      <p:sp>
        <p:nvSpPr>
          <p:cNvPr id="208" name="Google Shape;208;p45"/>
          <p:cNvSpPr txBox="1"/>
          <p:nvPr/>
        </p:nvSpPr>
        <p:spPr>
          <a:xfrm>
            <a:off x="438785" y="2947035"/>
            <a:ext cx="8520430" cy="2037080"/>
          </a:xfrm>
          <a:prstGeom prst="rect">
            <a:avLst/>
          </a:prstGeom>
          <a:noFill/>
          <a:ln>
            <a:noFill/>
          </a:ln>
        </p:spPr>
        <p:txBody>
          <a:bodyPr anchorCtr="0" anchor="t" bIns="91425" lIns="91425" spcFirstLastPara="1" rIns="91425" wrap="square" tIns="91425">
            <a:normAutofit/>
          </a:bodyPr>
          <a:lstStyle/>
          <a:p>
            <a:pPr indent="-171450" lvl="0" marL="171450" marR="0" rtl="0" algn="just">
              <a:lnSpc>
                <a:spcPct val="115000"/>
              </a:lnSpc>
              <a:spcBef>
                <a:spcPts val="0"/>
              </a:spcBef>
              <a:spcAft>
                <a:spcPts val="0"/>
              </a:spcAft>
              <a:buClr>
                <a:schemeClr val="dk2"/>
              </a:buClr>
              <a:buSzPts val="1800"/>
              <a:buFont typeface="Arial"/>
              <a:buChar char="•"/>
            </a:pPr>
            <a:r>
              <a:rPr b="0" i="0" lang="id" sz="1200" u="none" cap="none" strike="noStrike">
                <a:solidFill>
                  <a:schemeClr val="dk1"/>
                </a:solidFill>
                <a:latin typeface="Arial"/>
                <a:ea typeface="Arial"/>
                <a:cs typeface="Arial"/>
                <a:sym typeface="Arial"/>
              </a:rPr>
              <a:t>Menggunakan metode </a:t>
            </a:r>
            <a:r>
              <a:rPr b="1" i="0" lang="id" sz="1200" u="none" cap="none" strike="noStrike">
                <a:solidFill>
                  <a:schemeClr val="dk1"/>
                </a:solidFill>
                <a:latin typeface="Arial"/>
                <a:ea typeface="Arial"/>
                <a:cs typeface="Arial"/>
                <a:sym typeface="Arial"/>
              </a:rPr>
              <a:t>groupby </a:t>
            </a:r>
            <a:r>
              <a:rPr b="0" i="0" lang="id" sz="1200" u="none" cap="none" strike="noStrike">
                <a:solidFill>
                  <a:schemeClr val="dk1"/>
                </a:solidFill>
                <a:latin typeface="Arial"/>
                <a:ea typeface="Arial"/>
                <a:cs typeface="Arial"/>
                <a:sym typeface="Arial"/>
              </a:rPr>
              <a:t>pada Dataset untuk mengelompokkan data berdasarkan kolom </a:t>
            </a:r>
            <a:r>
              <a:rPr b="1" i="0" lang="id" sz="1200" u="none" cap="none" strike="noStrike">
                <a:solidFill>
                  <a:schemeClr val="dk1"/>
                </a:solidFill>
                <a:latin typeface="Arial"/>
                <a:ea typeface="Arial"/>
                <a:cs typeface="Arial"/>
                <a:sym typeface="Arial"/>
              </a:rPr>
              <a:t>'stay_duration'</a:t>
            </a:r>
            <a:r>
              <a:rPr b="0" i="0" lang="id" sz="1200" u="none" cap="none" strike="noStrike">
                <a:solidFill>
                  <a:schemeClr val="dk1"/>
                </a:solidFill>
                <a:latin typeface="Arial"/>
                <a:ea typeface="Arial"/>
                <a:cs typeface="Arial"/>
                <a:sym typeface="Arial"/>
              </a:rPr>
              <a:t>. Memilih kolom </a:t>
            </a:r>
            <a:r>
              <a:rPr b="1" i="0" lang="id" sz="1200" u="none" cap="none" strike="noStrike">
                <a:solidFill>
                  <a:schemeClr val="dk1"/>
                </a:solidFill>
                <a:latin typeface="Arial"/>
                <a:ea typeface="Arial"/>
                <a:cs typeface="Arial"/>
                <a:sym typeface="Arial"/>
              </a:rPr>
              <a:t>'total_customers'</a:t>
            </a:r>
            <a:r>
              <a:rPr b="0" i="0" lang="id" sz="1200" u="none" cap="none" strike="noStrike">
                <a:solidFill>
                  <a:schemeClr val="dk1"/>
                </a:solidFill>
                <a:latin typeface="Arial"/>
                <a:ea typeface="Arial"/>
                <a:cs typeface="Arial"/>
                <a:sym typeface="Arial"/>
              </a:rPr>
              <a:t> menggunakan </a:t>
            </a:r>
            <a:r>
              <a:rPr b="1" i="0" lang="id" sz="1200" u="none" cap="none" strike="noStrike">
                <a:solidFill>
                  <a:schemeClr val="dk1"/>
                </a:solidFill>
                <a:latin typeface="Arial"/>
                <a:ea typeface="Arial"/>
                <a:cs typeface="Arial"/>
                <a:sym typeface="Arial"/>
              </a:rPr>
              <a:t>indexing ['total_customers']</a:t>
            </a:r>
            <a:r>
              <a:rPr b="0" i="0" lang="id" sz="1200" u="none" cap="none" strike="noStrike">
                <a:solidFill>
                  <a:schemeClr val="dk1"/>
                </a:solidFill>
                <a:latin typeface="Arial"/>
                <a:ea typeface="Arial"/>
                <a:cs typeface="Arial"/>
                <a:sym typeface="Arial"/>
              </a:rPr>
              <a:t>. Menghitung jumlah entri pada setiap kelompok menggunakan metode </a:t>
            </a:r>
            <a:r>
              <a:rPr b="1" i="0" lang="id" sz="1200" u="none" cap="none" strike="noStrike">
                <a:solidFill>
                  <a:schemeClr val="dk1"/>
                </a:solidFill>
                <a:latin typeface="Arial"/>
                <a:ea typeface="Arial"/>
                <a:cs typeface="Arial"/>
                <a:sym typeface="Arial"/>
              </a:rPr>
              <a:t>count()</a:t>
            </a:r>
            <a:r>
              <a:rPr b="0" i="0" lang="id" sz="1200" u="none" cap="none" strike="noStrike">
                <a:solidFill>
                  <a:schemeClr val="dk1"/>
                </a:solidFill>
                <a:latin typeface="Arial"/>
                <a:ea typeface="Arial"/>
                <a:cs typeface="Arial"/>
                <a:sym typeface="Arial"/>
              </a:rPr>
              <a:t>. Menggunakan metode </a:t>
            </a:r>
            <a:r>
              <a:rPr b="1" i="0" lang="id" sz="1200" u="none" cap="none" strike="noStrike">
                <a:solidFill>
                  <a:schemeClr val="dk1"/>
                </a:solidFill>
                <a:latin typeface="Arial"/>
                <a:ea typeface="Arial"/>
                <a:cs typeface="Arial"/>
                <a:sym typeface="Arial"/>
              </a:rPr>
              <a:t>reset_index()</a:t>
            </a:r>
            <a:r>
              <a:rPr b="0" i="0" lang="id" sz="1200" u="none" cap="none" strike="noStrike">
                <a:solidFill>
                  <a:schemeClr val="dk1"/>
                </a:solidFill>
                <a:latin typeface="Arial"/>
                <a:ea typeface="Arial"/>
                <a:cs typeface="Arial"/>
                <a:sym typeface="Arial"/>
              </a:rPr>
              <a:t> untuk mereset indeks dan mengubah hasil pengelompokan menjadi Dataset baru. Maka akan terbentuk Dataset kolom pengelompokan jumlah customer berdasarkan </a:t>
            </a:r>
            <a:r>
              <a:rPr b="1" i="0" lang="id" sz="1200" u="none" cap="none" strike="noStrike">
                <a:solidFill>
                  <a:schemeClr val="dk1"/>
                </a:solidFill>
                <a:latin typeface="Arial"/>
                <a:ea typeface="Arial"/>
                <a:cs typeface="Arial"/>
                <a:sym typeface="Arial"/>
              </a:rPr>
              <a:t>‘stay_duration’.</a:t>
            </a:r>
            <a:endParaRPr b="0" i="0" sz="1200" u="none" cap="none" strike="noStrike">
              <a:solidFill>
                <a:schemeClr val="dk1"/>
              </a:solidFill>
              <a:latin typeface="Arial"/>
              <a:ea typeface="Arial"/>
              <a:cs typeface="Arial"/>
              <a:sym typeface="Arial"/>
            </a:endParaRPr>
          </a:p>
          <a:p>
            <a:pPr indent="-171450" lvl="0" marL="171450" marR="0" rtl="0" algn="just">
              <a:lnSpc>
                <a:spcPct val="115000"/>
              </a:lnSpc>
              <a:spcBef>
                <a:spcPts val="1200"/>
              </a:spcBef>
              <a:spcAft>
                <a:spcPts val="0"/>
              </a:spcAft>
              <a:buClr>
                <a:schemeClr val="dk2"/>
              </a:buClr>
              <a:buSzPts val="1800"/>
              <a:buFont typeface="Arial"/>
              <a:buChar char="•"/>
            </a:pPr>
            <a:r>
              <a:rPr b="0" i="0" lang="id" sz="1200" u="none" cap="none" strike="noStrike">
                <a:solidFill>
                  <a:schemeClr val="dk1"/>
                </a:solidFill>
                <a:latin typeface="Arial"/>
                <a:ea typeface="Arial"/>
                <a:cs typeface="Arial"/>
                <a:sym typeface="Arial"/>
              </a:rPr>
              <a:t>Melakukan filtering pada Dataset dengan menggunakan kondisi </a:t>
            </a:r>
            <a:r>
              <a:rPr b="1" i="0" lang="id" sz="1200" u="none" cap="none" strike="noStrike">
                <a:solidFill>
                  <a:schemeClr val="dk1"/>
                </a:solidFill>
                <a:latin typeface="Arial"/>
                <a:ea typeface="Arial"/>
                <a:cs typeface="Arial"/>
                <a:sym typeface="Arial"/>
              </a:rPr>
              <a:t>x['stay_duration'] != 0</a:t>
            </a:r>
            <a:r>
              <a:rPr b="0" i="0" lang="id" sz="1200" u="none" cap="none" strike="noStrike">
                <a:solidFill>
                  <a:schemeClr val="dk1"/>
                </a:solidFill>
                <a:latin typeface="Arial"/>
                <a:ea typeface="Arial"/>
                <a:cs typeface="Arial"/>
                <a:sym typeface="Arial"/>
              </a:rPr>
              <a:t>. Menghilangkan baris yang memiliki nilai </a:t>
            </a:r>
            <a:r>
              <a:rPr b="1" i="0" lang="id" sz="1200" u="none" cap="none" strike="noStrike">
                <a:solidFill>
                  <a:schemeClr val="dk1"/>
                </a:solidFill>
                <a:latin typeface="Arial"/>
                <a:ea typeface="Arial"/>
                <a:cs typeface="Arial"/>
                <a:sym typeface="Arial"/>
              </a:rPr>
              <a:t>'stay_duration'</a:t>
            </a:r>
            <a:r>
              <a:rPr b="0" i="0" lang="id" sz="1200" u="none" cap="none" strike="noStrike">
                <a:solidFill>
                  <a:schemeClr val="dk1"/>
                </a:solidFill>
                <a:latin typeface="Arial"/>
                <a:ea typeface="Arial"/>
                <a:cs typeface="Arial"/>
                <a:sym typeface="Arial"/>
              </a:rPr>
              <a:t> sama dengan </a:t>
            </a:r>
            <a:r>
              <a:rPr b="1" i="0" lang="id" sz="1200" u="none" cap="none" strike="noStrike">
                <a:solidFill>
                  <a:schemeClr val="dk1"/>
                </a:solidFill>
                <a:latin typeface="Arial"/>
                <a:ea typeface="Arial"/>
                <a:cs typeface="Arial"/>
                <a:sym typeface="Arial"/>
              </a:rPr>
              <a:t>0</a:t>
            </a:r>
            <a:r>
              <a:rPr b="0" i="0" lang="id" sz="1200" u="none" cap="none" strike="noStrike">
                <a:solidFill>
                  <a:schemeClr val="dk1"/>
                </a:solidFill>
                <a:latin typeface="Arial"/>
                <a:ea typeface="Arial"/>
                <a:cs typeface="Arial"/>
                <a:sym typeface="Arial"/>
              </a:rPr>
              <a:t> dari Dataset. Hal ini bertujuan untuk menghilangkan customer yang tidak menginap di hotel.</a:t>
            </a:r>
            <a:endParaRPr b="0" i="0" sz="1200" u="none" cap="none" strike="noStrike">
              <a:solidFill>
                <a:schemeClr val="dk1"/>
              </a:solidFill>
              <a:latin typeface="Arial"/>
              <a:ea typeface="Arial"/>
              <a:cs typeface="Arial"/>
              <a:sym typeface="Arial"/>
            </a:endParaRPr>
          </a:p>
        </p:txBody>
      </p:sp>
      <p:sp>
        <p:nvSpPr>
          <p:cNvPr id="209" name="Google Shape;209;p45">
            <a:hlinkClick r:id="rId5"/>
          </p:cNvPr>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6"/>
              </a:rPr>
              <a:t>Untuk selengkapnya, dapat melihat jupyter notebook 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